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4"/>
  </p:sldMasterIdLst>
  <p:notesMasterIdLst>
    <p:notesMasterId r:id="rId34"/>
  </p:notesMasterIdLst>
  <p:handoutMasterIdLst>
    <p:handoutMasterId r:id="rId35"/>
  </p:handoutMasterIdLst>
  <p:sldIdLst>
    <p:sldId id="258" r:id="rId5"/>
    <p:sldId id="290" r:id="rId6"/>
    <p:sldId id="299" r:id="rId7"/>
    <p:sldId id="292" r:id="rId8"/>
    <p:sldId id="302" r:id="rId9"/>
    <p:sldId id="291" r:id="rId10"/>
    <p:sldId id="303" r:id="rId11"/>
    <p:sldId id="295" r:id="rId12"/>
    <p:sldId id="294" r:id="rId13"/>
    <p:sldId id="300" r:id="rId14"/>
    <p:sldId id="301" r:id="rId15"/>
    <p:sldId id="314" r:id="rId16"/>
    <p:sldId id="315" r:id="rId17"/>
    <p:sldId id="304" r:id="rId18"/>
    <p:sldId id="311" r:id="rId19"/>
    <p:sldId id="312" r:id="rId20"/>
    <p:sldId id="325" r:id="rId21"/>
    <p:sldId id="313" r:id="rId22"/>
    <p:sldId id="310" r:id="rId23"/>
    <p:sldId id="305" r:id="rId24"/>
    <p:sldId id="317" r:id="rId25"/>
    <p:sldId id="307" r:id="rId26"/>
    <p:sldId id="306" r:id="rId27"/>
    <p:sldId id="322" r:id="rId28"/>
    <p:sldId id="320" r:id="rId29"/>
    <p:sldId id="323" r:id="rId30"/>
    <p:sldId id="324" r:id="rId31"/>
    <p:sldId id="319" r:id="rId32"/>
    <p:sldId id="321" r:id="rId33"/>
  </p:sldIdLst>
  <p:sldSz cx="9906000" cy="6858000" type="A4"/>
  <p:notesSz cx="6662738" cy="9906000"/>
  <p:custDataLst>
    <p:tags r:id="rId36"/>
  </p:custDataLst>
  <p:defaultTextStyle>
    <a:defPPr>
      <a:defRPr lang="en-GB"/>
    </a:defPPr>
    <a:lvl1pPr algn="ctr" rtl="0" fontAlgn="base">
      <a:defRPr sz="1400" kern="1200">
        <a:solidFill>
          <a:schemeClr val="tx1"/>
        </a:solidFill>
        <a:latin typeface="+mn-lt"/>
        <a:ea typeface="+mn-ea"/>
        <a:cs typeface="+mn-cs"/>
      </a:defRPr>
    </a:lvl1pPr>
    <a:lvl2pPr marL="457200" algn="ctr" rtl="0" fontAlgn="base">
      <a:defRPr sz="1400" kern="1200">
        <a:solidFill>
          <a:schemeClr val="tx1"/>
        </a:solidFill>
        <a:latin typeface="+mn-lt"/>
        <a:ea typeface="+mn-ea"/>
        <a:cs typeface="+mn-cs"/>
      </a:defRPr>
    </a:lvl2pPr>
    <a:lvl3pPr marL="914400" algn="ctr" rtl="0" fontAlgn="base">
      <a:defRPr sz="1400" kern="1200">
        <a:solidFill>
          <a:schemeClr val="tx1"/>
        </a:solidFill>
        <a:latin typeface="+mn-lt"/>
        <a:ea typeface="+mn-ea"/>
        <a:cs typeface="+mn-cs"/>
      </a:defRPr>
    </a:lvl3pPr>
    <a:lvl4pPr marL="1371600" algn="ctr" rtl="0" fontAlgn="base">
      <a:defRPr sz="1400" kern="1200">
        <a:solidFill>
          <a:schemeClr val="tx1"/>
        </a:solidFill>
        <a:latin typeface="+mn-lt"/>
        <a:ea typeface="+mn-ea"/>
        <a:cs typeface="+mn-cs"/>
      </a:defRPr>
    </a:lvl4pPr>
    <a:lvl5pPr marL="1828800" algn="ctr" rtl="0" fontAlgn="base">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5825">
          <p15:clr>
            <a:srgbClr val="A4A3A4"/>
          </p15:clr>
        </p15:guide>
      </p15:sldGuideLst>
    </p:ext>
    <p:ext uri="{2D200454-40CA-4A62-9FC3-DE9A4176ACB9}">
      <p15:notesGuideLst xmlns:p15="http://schemas.microsoft.com/office/powerpoint/2012/main" xmlns="">
        <p15:guide id="1" orient="horz" pos="3120">
          <p15:clr>
            <a:srgbClr val="A4A3A4"/>
          </p15:clr>
        </p15:guide>
        <p15:guide id="2" pos="20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8D85"/>
    <a:srgbClr val="345782"/>
    <a:srgbClr val="5D8BA7"/>
    <a:srgbClr val="C10307"/>
    <a:srgbClr val="A90907"/>
    <a:srgbClr val="D30705"/>
    <a:srgbClr val="FFC600"/>
    <a:srgbClr val="F6D805"/>
    <a:srgbClr val="FF26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3961" autoAdjust="0"/>
    <p:restoredTop sz="97103" autoAdjust="0"/>
  </p:normalViewPr>
  <p:slideViewPr>
    <p:cSldViewPr snapToGrid="0" snapToObjects="1" showGuides="1">
      <p:cViewPr>
        <p:scale>
          <a:sx n="100" d="100"/>
          <a:sy n="100" d="100"/>
        </p:scale>
        <p:origin x="-1560" y="-222"/>
      </p:cViewPr>
      <p:guideLst>
        <p:guide orient="horz" pos="2160"/>
        <p:guide pos="5825"/>
      </p:guideLst>
    </p:cSldViewPr>
  </p:slideViewPr>
  <p:outlineViewPr>
    <p:cViewPr>
      <p:scale>
        <a:sx n="33" d="100"/>
        <a:sy n="33" d="100"/>
      </p:scale>
      <p:origin x="0" y="-176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1" d="100"/>
          <a:sy n="71" d="100"/>
        </p:scale>
        <p:origin x="-3048" y="-96"/>
      </p:cViewPr>
      <p:guideLst>
        <p:guide orient="horz" pos="3120"/>
        <p:guide pos="209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887663" cy="495300"/>
          </a:xfrm>
          <a:prstGeom prst="rect">
            <a:avLst/>
          </a:prstGeom>
          <a:noFill/>
          <a:ln w="9525">
            <a:noFill/>
            <a:miter lim="800000"/>
            <a:headEnd/>
            <a:tailEnd/>
          </a:ln>
          <a:effectLst/>
        </p:spPr>
        <p:txBody>
          <a:bodyPr vert="horz" wrap="square" lIns="91043" tIns="45522" rIns="91043" bIns="45522" numCol="1" anchor="t" anchorCtr="0" compatLnSpc="1">
            <a:prstTxWarp prst="textNoShape">
              <a:avLst/>
            </a:prstTxWarp>
          </a:bodyPr>
          <a:lstStyle>
            <a:lvl1pPr algn="l" defTabSz="911225">
              <a:spcBef>
                <a:spcPct val="0"/>
              </a:spcBef>
              <a:defRPr sz="1200" b="1"/>
            </a:lvl1pPr>
          </a:lstStyle>
          <a:p>
            <a:endParaRPr lang="en-GB"/>
          </a:p>
        </p:txBody>
      </p:sp>
      <p:sp>
        <p:nvSpPr>
          <p:cNvPr id="10243" name="Rectangle 3"/>
          <p:cNvSpPr>
            <a:spLocks noGrp="1" noChangeArrowheads="1"/>
          </p:cNvSpPr>
          <p:nvPr>
            <p:ph type="dt" sz="quarter" idx="1"/>
          </p:nvPr>
        </p:nvSpPr>
        <p:spPr bwMode="auto">
          <a:xfrm>
            <a:off x="3775075" y="0"/>
            <a:ext cx="2887663" cy="495300"/>
          </a:xfrm>
          <a:prstGeom prst="rect">
            <a:avLst/>
          </a:prstGeom>
          <a:noFill/>
          <a:ln w="9525">
            <a:noFill/>
            <a:miter lim="800000"/>
            <a:headEnd/>
            <a:tailEnd/>
          </a:ln>
          <a:effectLst/>
        </p:spPr>
        <p:txBody>
          <a:bodyPr vert="horz" wrap="square" lIns="91043" tIns="45522" rIns="91043" bIns="45522" numCol="1" anchor="t" anchorCtr="0" compatLnSpc="1">
            <a:prstTxWarp prst="textNoShape">
              <a:avLst/>
            </a:prstTxWarp>
          </a:bodyPr>
          <a:lstStyle>
            <a:lvl1pPr algn="r" defTabSz="911225">
              <a:spcBef>
                <a:spcPct val="0"/>
              </a:spcBef>
              <a:defRPr sz="1200" b="1"/>
            </a:lvl1pPr>
          </a:lstStyle>
          <a:p>
            <a:endParaRPr lang="en-GB"/>
          </a:p>
        </p:txBody>
      </p:sp>
      <p:sp>
        <p:nvSpPr>
          <p:cNvPr id="10244" name="Rectangle 4"/>
          <p:cNvSpPr>
            <a:spLocks noGrp="1" noChangeArrowheads="1"/>
          </p:cNvSpPr>
          <p:nvPr>
            <p:ph type="ftr" sz="quarter" idx="2"/>
          </p:nvPr>
        </p:nvSpPr>
        <p:spPr bwMode="auto">
          <a:xfrm>
            <a:off x="0" y="9410700"/>
            <a:ext cx="2887663" cy="495300"/>
          </a:xfrm>
          <a:prstGeom prst="rect">
            <a:avLst/>
          </a:prstGeom>
          <a:noFill/>
          <a:ln w="9525">
            <a:noFill/>
            <a:miter lim="800000"/>
            <a:headEnd/>
            <a:tailEnd/>
          </a:ln>
          <a:effectLst/>
        </p:spPr>
        <p:txBody>
          <a:bodyPr vert="horz" wrap="square" lIns="91043" tIns="45522" rIns="91043" bIns="45522" numCol="1" anchor="b" anchorCtr="0" compatLnSpc="1">
            <a:prstTxWarp prst="textNoShape">
              <a:avLst/>
            </a:prstTxWarp>
          </a:bodyPr>
          <a:lstStyle>
            <a:lvl1pPr algn="l" defTabSz="911225">
              <a:spcBef>
                <a:spcPct val="0"/>
              </a:spcBef>
              <a:defRPr sz="1200" b="1"/>
            </a:lvl1pPr>
          </a:lstStyle>
          <a:p>
            <a:endParaRPr lang="en-GB"/>
          </a:p>
        </p:txBody>
      </p:sp>
      <p:sp>
        <p:nvSpPr>
          <p:cNvPr id="10245" name="Rectangle 5"/>
          <p:cNvSpPr>
            <a:spLocks noGrp="1" noChangeArrowheads="1"/>
          </p:cNvSpPr>
          <p:nvPr>
            <p:ph type="sldNum" sz="quarter" idx="3"/>
          </p:nvPr>
        </p:nvSpPr>
        <p:spPr bwMode="auto">
          <a:xfrm>
            <a:off x="3775075" y="9410700"/>
            <a:ext cx="2887663" cy="495300"/>
          </a:xfrm>
          <a:prstGeom prst="rect">
            <a:avLst/>
          </a:prstGeom>
          <a:noFill/>
          <a:ln w="9525">
            <a:noFill/>
            <a:miter lim="800000"/>
            <a:headEnd/>
            <a:tailEnd/>
          </a:ln>
          <a:effectLst/>
        </p:spPr>
        <p:txBody>
          <a:bodyPr vert="horz" wrap="square" lIns="91043" tIns="45522" rIns="91043" bIns="45522" numCol="1" anchor="b" anchorCtr="0" compatLnSpc="1">
            <a:prstTxWarp prst="textNoShape">
              <a:avLst/>
            </a:prstTxWarp>
          </a:bodyPr>
          <a:lstStyle>
            <a:lvl1pPr algn="r" defTabSz="911225">
              <a:spcBef>
                <a:spcPct val="0"/>
              </a:spcBef>
              <a:defRPr sz="1200" b="1"/>
            </a:lvl1pPr>
          </a:lstStyle>
          <a:p>
            <a:fld id="{13A2AEDD-AD55-49C8-838F-E55756FFD25D}" type="slidenum">
              <a:rPr lang="en-GB"/>
              <a:pPr/>
              <a:t>‹#›</a:t>
            </a:fld>
            <a:endParaRPr lang="en-GB"/>
          </a:p>
        </p:txBody>
      </p:sp>
    </p:spTree>
    <p:extLst>
      <p:ext uri="{BB962C8B-B14F-4D97-AF65-F5344CB8AC3E}">
        <p14:creationId xmlns:p14="http://schemas.microsoft.com/office/powerpoint/2010/main" val="3024268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06713" cy="487363"/>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lvl1pPr algn="l" defTabSz="895350">
              <a:spcBef>
                <a:spcPct val="0"/>
              </a:spcBef>
              <a:defRPr sz="1200" b="1"/>
            </a:lvl1pPr>
          </a:lstStyle>
          <a:p>
            <a:endParaRPr lang="en-US"/>
          </a:p>
        </p:txBody>
      </p:sp>
      <p:sp>
        <p:nvSpPr>
          <p:cNvPr id="11267" name="Rectangle 3"/>
          <p:cNvSpPr>
            <a:spLocks noGrp="1" noChangeArrowheads="1"/>
          </p:cNvSpPr>
          <p:nvPr>
            <p:ph type="dt" idx="1"/>
          </p:nvPr>
        </p:nvSpPr>
        <p:spPr bwMode="auto">
          <a:xfrm>
            <a:off x="3779838" y="0"/>
            <a:ext cx="2906712" cy="487363"/>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lvl1pPr algn="r" defTabSz="895350">
              <a:spcBef>
                <a:spcPct val="0"/>
              </a:spcBef>
              <a:defRPr sz="1200" b="1"/>
            </a:lvl1pPr>
          </a:lstStyle>
          <a:p>
            <a:endParaRPr lang="en-US"/>
          </a:p>
        </p:txBody>
      </p:sp>
      <p:sp>
        <p:nvSpPr>
          <p:cNvPr id="11268" name="Rectangle 4"/>
          <p:cNvSpPr>
            <a:spLocks noGrp="1" noRot="1" noChangeAspect="1" noChangeArrowheads="1" noTextEdit="1"/>
          </p:cNvSpPr>
          <p:nvPr>
            <p:ph type="sldImg" idx="2"/>
          </p:nvPr>
        </p:nvSpPr>
        <p:spPr bwMode="auto">
          <a:xfrm>
            <a:off x="608013" y="731838"/>
            <a:ext cx="5400675" cy="3740150"/>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873125" y="4716463"/>
            <a:ext cx="4868863" cy="4471987"/>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431338"/>
            <a:ext cx="2906713" cy="488950"/>
          </a:xfrm>
          <a:prstGeom prst="rect">
            <a:avLst/>
          </a:prstGeom>
          <a:noFill/>
          <a:ln w="9525">
            <a:noFill/>
            <a:miter lim="800000"/>
            <a:headEnd/>
            <a:tailEnd/>
          </a:ln>
          <a:effectLst/>
        </p:spPr>
        <p:txBody>
          <a:bodyPr vert="horz" wrap="square" lIns="89556" tIns="44778" rIns="89556" bIns="44778" numCol="1" anchor="b" anchorCtr="0" compatLnSpc="1">
            <a:prstTxWarp prst="textNoShape">
              <a:avLst/>
            </a:prstTxWarp>
          </a:bodyPr>
          <a:lstStyle>
            <a:lvl1pPr algn="l" defTabSz="895350">
              <a:spcBef>
                <a:spcPct val="0"/>
              </a:spcBef>
              <a:defRPr sz="1200" b="1"/>
            </a:lvl1pPr>
          </a:lstStyle>
          <a:p>
            <a:endParaRPr lang="en-US"/>
          </a:p>
        </p:txBody>
      </p:sp>
      <p:sp>
        <p:nvSpPr>
          <p:cNvPr id="11271" name="Rectangle 7"/>
          <p:cNvSpPr>
            <a:spLocks noGrp="1" noChangeArrowheads="1"/>
          </p:cNvSpPr>
          <p:nvPr>
            <p:ph type="sldNum" sz="quarter" idx="5"/>
          </p:nvPr>
        </p:nvSpPr>
        <p:spPr bwMode="auto">
          <a:xfrm>
            <a:off x="3779838" y="9431338"/>
            <a:ext cx="2906712" cy="488950"/>
          </a:xfrm>
          <a:prstGeom prst="rect">
            <a:avLst/>
          </a:prstGeom>
          <a:noFill/>
          <a:ln w="9525">
            <a:noFill/>
            <a:miter lim="800000"/>
            <a:headEnd/>
            <a:tailEnd/>
          </a:ln>
          <a:effectLst/>
        </p:spPr>
        <p:txBody>
          <a:bodyPr vert="horz" wrap="square" lIns="89556" tIns="44778" rIns="89556" bIns="44778" numCol="1" anchor="b" anchorCtr="0" compatLnSpc="1">
            <a:prstTxWarp prst="textNoShape">
              <a:avLst/>
            </a:prstTxWarp>
          </a:bodyPr>
          <a:lstStyle>
            <a:lvl1pPr algn="r" defTabSz="895350">
              <a:spcBef>
                <a:spcPct val="0"/>
              </a:spcBef>
              <a:defRPr sz="1200" b="1"/>
            </a:lvl1pPr>
          </a:lstStyle>
          <a:p>
            <a:fld id="{5CA7C1A6-3F6E-4A0C-A01A-2F04D27288E6}" type="slidenum">
              <a:rPr lang="en-US" smtClean="0"/>
              <a:pPr/>
              <a:t>‹#›</a:t>
            </a:fld>
            <a:endParaRPr lang="en-US"/>
          </a:p>
        </p:txBody>
      </p:sp>
    </p:spTree>
    <p:extLst>
      <p:ext uri="{BB962C8B-B14F-4D97-AF65-F5344CB8AC3E}">
        <p14:creationId xmlns:p14="http://schemas.microsoft.com/office/powerpoint/2010/main" val="320562212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rebuchet MS" pitchFamily="34" charset="0"/>
        <a:ea typeface="+mn-ea"/>
        <a:cs typeface="Arial" charset="0"/>
      </a:defRPr>
    </a:lvl1pPr>
    <a:lvl2pPr marL="457200" algn="l" rtl="0" fontAlgn="base">
      <a:spcBef>
        <a:spcPct val="30000"/>
      </a:spcBef>
      <a:spcAft>
        <a:spcPct val="0"/>
      </a:spcAft>
      <a:defRPr sz="1200" kern="1200">
        <a:solidFill>
          <a:schemeClr val="tx1"/>
        </a:solidFill>
        <a:latin typeface="Trebuchet MS" pitchFamily="34" charset="0"/>
        <a:ea typeface="+mn-ea"/>
        <a:cs typeface="Arial" charset="0"/>
      </a:defRPr>
    </a:lvl2pPr>
    <a:lvl3pPr marL="914400" algn="l" rtl="0" fontAlgn="base">
      <a:spcBef>
        <a:spcPct val="30000"/>
      </a:spcBef>
      <a:spcAft>
        <a:spcPct val="0"/>
      </a:spcAft>
      <a:defRPr sz="1200" kern="1200">
        <a:solidFill>
          <a:schemeClr val="tx1"/>
        </a:solidFill>
        <a:latin typeface="Trebuchet MS" pitchFamily="34" charset="0"/>
        <a:ea typeface="+mn-ea"/>
        <a:cs typeface="Arial" charset="0"/>
      </a:defRPr>
    </a:lvl3pPr>
    <a:lvl4pPr marL="1371600" algn="l" rtl="0" fontAlgn="base">
      <a:spcBef>
        <a:spcPct val="30000"/>
      </a:spcBef>
      <a:spcAft>
        <a:spcPct val="0"/>
      </a:spcAft>
      <a:defRPr sz="1200" kern="1200">
        <a:solidFill>
          <a:schemeClr val="tx1"/>
        </a:solidFill>
        <a:latin typeface="Trebuchet MS" pitchFamily="34" charset="0"/>
        <a:ea typeface="+mn-ea"/>
        <a:cs typeface="Arial" charset="0"/>
      </a:defRPr>
    </a:lvl4pPr>
    <a:lvl5pPr marL="1828800" algn="l" rtl="0" fontAlgn="base">
      <a:spcBef>
        <a:spcPct val="30000"/>
      </a:spcBef>
      <a:spcAft>
        <a:spcPct val="0"/>
      </a:spcAft>
      <a:defRPr sz="1200" kern="1200">
        <a:solidFill>
          <a:schemeClr val="tx1"/>
        </a:solidFill>
        <a:latin typeface="Trebuchet MS"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324577-A7F4-4E1A-BA81-064FF7DE7259}" type="slidenum">
              <a:rPr lang="en-US" smtClean="0"/>
              <a:pPr/>
              <a:t>0</a:t>
            </a:fld>
            <a:endParaRPr lang="en-US"/>
          </a:p>
        </p:txBody>
      </p:sp>
      <p:sp>
        <p:nvSpPr>
          <p:cNvPr id="27650" name="Rectangle 2"/>
          <p:cNvSpPr>
            <a:spLocks noGrp="1" noRot="1" noChangeAspect="1" noChangeArrowheads="1" noTextEdit="1"/>
          </p:cNvSpPr>
          <p:nvPr>
            <p:ph type="sldImg"/>
          </p:nvPr>
        </p:nvSpPr>
        <p:spPr>
          <a:xfrm>
            <a:off x="608013" y="731838"/>
            <a:ext cx="5400675" cy="3740150"/>
          </a:xfrm>
          <a:ln/>
        </p:spPr>
      </p:sp>
      <p:sp>
        <p:nvSpPr>
          <p:cNvPr id="27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2</a:t>
            </a:fld>
            <a:endParaRPr lang="en-US"/>
          </a:p>
        </p:txBody>
      </p:sp>
    </p:spTree>
    <p:extLst>
      <p:ext uri="{BB962C8B-B14F-4D97-AF65-F5344CB8AC3E}">
        <p14:creationId xmlns:p14="http://schemas.microsoft.com/office/powerpoint/2010/main" val="1048796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4</a:t>
            </a:fld>
            <a:endParaRPr lang="en-US"/>
          </a:p>
        </p:txBody>
      </p:sp>
    </p:spTree>
    <p:extLst>
      <p:ext uri="{BB962C8B-B14F-4D97-AF65-F5344CB8AC3E}">
        <p14:creationId xmlns:p14="http://schemas.microsoft.com/office/powerpoint/2010/main" val="2468765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Wingdings" panose="05000000000000000000" pitchFamily="2" charset="2"/>
              <a:buChar char="l"/>
              <a:tabLst/>
              <a:defRPr/>
            </a:pPr>
            <a:r>
              <a:rPr lang="zh-TW" altLang="en-US" dirty="0" smtClean="0"/>
              <a:t>滙豐在英國的零售銀行客戶現在可以下載</a:t>
            </a:r>
            <a:r>
              <a:rPr lang="en-US" altLang="zh-TW" dirty="0" smtClean="0"/>
              <a:t>HSBC </a:t>
            </a:r>
            <a:r>
              <a:rPr lang="en-US" altLang="zh-TW" dirty="0" err="1" smtClean="0"/>
              <a:t>SmartSave</a:t>
            </a:r>
            <a:r>
              <a:rPr lang="en-US" altLang="zh-TW" dirty="0" smtClean="0"/>
              <a:t> - </a:t>
            </a:r>
            <a:r>
              <a:rPr lang="zh-TW" altLang="en-US" dirty="0" smtClean="0"/>
              <a:t>由滙豐和初創企業 </a:t>
            </a:r>
            <a:r>
              <a:rPr lang="en-US" altLang="zh-TW" dirty="0" err="1" smtClean="0"/>
              <a:t>Pariti</a:t>
            </a:r>
            <a:r>
              <a:rPr lang="en-US" altLang="zh-TW" dirty="0" smtClean="0"/>
              <a:t> </a:t>
            </a:r>
            <a:r>
              <a:rPr lang="zh-TW" altLang="en-US" dirty="0" smtClean="0"/>
              <a:t>共同開發的應用程式，它能幫助客戶在日常生活中不知不覺間儲蓄。舉例</a:t>
            </a:r>
            <a:r>
              <a:rPr lang="en-US" altLang="zh-TW" dirty="0" err="1" smtClean="0"/>
              <a:t>SmartSave</a:t>
            </a:r>
            <a:r>
              <a:rPr lang="en-US" altLang="zh-TW" dirty="0" smtClean="0"/>
              <a:t> </a:t>
            </a:r>
            <a:r>
              <a:rPr lang="zh-TW" altLang="en-US" dirty="0" smtClean="0"/>
              <a:t>的「化零為整」功能。</a:t>
            </a:r>
          </a:p>
          <a:p>
            <a:pPr marL="171450" indent="-171450">
              <a:buFont typeface="Wingdings" panose="05000000000000000000" pitchFamily="2" charset="2"/>
              <a:buChar char="l"/>
            </a:pPr>
            <a:r>
              <a:rPr kumimoji="1" lang="zh-TW" altLang="en-US" dirty="0" smtClean="0"/>
              <a:t>自動退休帳戶服務「</a:t>
            </a:r>
            <a:r>
              <a:rPr kumimoji="1" lang="en-US" altLang="zh-TW" dirty="0" smtClean="0"/>
              <a:t>Acorns Later</a:t>
            </a:r>
            <a:r>
              <a:rPr kumimoji="1" lang="zh-TW" altLang="en-US" dirty="0" smtClean="0"/>
              <a:t>」，目前已有超</a:t>
            </a:r>
            <a:r>
              <a:rPr kumimoji="1" lang="en-US" altLang="zh-TW" dirty="0" smtClean="0"/>
              <a:t>35</a:t>
            </a:r>
            <a:r>
              <a:rPr kumimoji="1" lang="zh-TW" altLang="en-US" dirty="0" smtClean="0"/>
              <a:t>萬用戶參與投資，投資金額達</a:t>
            </a:r>
            <a:r>
              <a:rPr kumimoji="1" lang="en-US" altLang="zh-TW" dirty="0" smtClean="0"/>
              <a:t>4000</a:t>
            </a:r>
            <a:r>
              <a:rPr kumimoji="1" lang="zh-TW" altLang="en-US" dirty="0" smtClean="0"/>
              <a:t>萬美元。</a:t>
            </a:r>
            <a:r>
              <a:rPr kumimoji="1" lang="en-US" altLang="zh-TW" dirty="0" smtClean="0"/>
              <a:t>Acorns</a:t>
            </a:r>
            <a:r>
              <a:rPr kumimoji="1" lang="zh-TW" altLang="en-US" dirty="0" smtClean="0"/>
              <a:t>用戶平均年齡為</a:t>
            </a:r>
            <a:r>
              <a:rPr kumimoji="1" lang="en-US" altLang="zh-TW" dirty="0" smtClean="0"/>
              <a:t>32</a:t>
            </a:r>
            <a:r>
              <a:rPr kumimoji="1" lang="zh-TW" altLang="en-US" dirty="0" smtClean="0"/>
              <a:t>歲，收入在</a:t>
            </a:r>
            <a:r>
              <a:rPr kumimoji="1" lang="en-US" altLang="zh-TW" dirty="0" smtClean="0"/>
              <a:t>5</a:t>
            </a:r>
            <a:r>
              <a:rPr kumimoji="1" lang="zh-TW" altLang="en-US" dirty="0" smtClean="0"/>
              <a:t>萬美元和</a:t>
            </a:r>
            <a:r>
              <a:rPr kumimoji="1" lang="en-US" altLang="zh-TW" dirty="0" smtClean="0"/>
              <a:t>6</a:t>
            </a:r>
            <a:r>
              <a:rPr kumimoji="1" lang="zh-TW" altLang="en-US" dirty="0" smtClean="0"/>
              <a:t>萬美元之間。當然，</a:t>
            </a:r>
            <a:r>
              <a:rPr kumimoji="1" lang="en-US" altLang="zh-TW" dirty="0" smtClean="0"/>
              <a:t>Acorns</a:t>
            </a:r>
            <a:r>
              <a:rPr kumimoji="1" lang="zh-TW" altLang="en-US" dirty="0" smtClean="0"/>
              <a:t>用戶也有</a:t>
            </a:r>
            <a:r>
              <a:rPr kumimoji="1" lang="en-US" altLang="zh-TW" dirty="0" smtClean="0"/>
              <a:t>98</a:t>
            </a:r>
            <a:r>
              <a:rPr kumimoji="1" lang="zh-TW" altLang="en-US" dirty="0" smtClean="0"/>
              <a:t>歲高齡的。</a:t>
            </a:r>
            <a:endParaRPr kumimoji="1" lang="zh-TW" altLang="en-US" dirty="0"/>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14</a:t>
            </a:fld>
            <a:endParaRPr lang="en-US"/>
          </a:p>
        </p:txBody>
      </p:sp>
    </p:spTree>
    <p:extLst>
      <p:ext uri="{BB962C8B-B14F-4D97-AF65-F5344CB8AC3E}">
        <p14:creationId xmlns:p14="http://schemas.microsoft.com/office/powerpoint/2010/main" val="2296447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25</a:t>
            </a:fld>
            <a:endParaRPr lang="en-US"/>
          </a:p>
        </p:txBody>
      </p:sp>
    </p:spTree>
    <p:extLst>
      <p:ext uri="{BB962C8B-B14F-4D97-AF65-F5344CB8AC3E}">
        <p14:creationId xmlns:p14="http://schemas.microsoft.com/office/powerpoint/2010/main" val="3519238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jpeg"/><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4728" name="Rectangle 152" hidden="1"/>
          <p:cNvGraphicFramePr>
            <a:graphicFrameLocks/>
          </p:cNvGraphicFramePr>
          <p:nvPr>
            <p:custDataLst>
              <p:tags r:id="rId2"/>
            </p:custDataLst>
          </p:nvPr>
        </p:nvGraphicFramePr>
        <p:xfrm>
          <a:off x="0" y="0"/>
          <a:ext cx="171979" cy="158750"/>
        </p:xfrm>
        <a:graphic>
          <a:graphicData uri="http://schemas.openxmlformats.org/presentationml/2006/ole">
            <mc:AlternateContent xmlns:mc="http://schemas.openxmlformats.org/markup-compatibility/2006">
              <mc:Choice xmlns:v="urn:schemas-microsoft-com:vml" Requires="v">
                <p:oleObj spid="_x0000_s25081" name="think-cell Slide" r:id="rId4" imgW="0" imgH="0" progId="TCLayout.ActiveDocument.1">
                  <p:embed/>
                </p:oleObj>
              </mc:Choice>
              <mc:Fallback>
                <p:oleObj name="think-cell Slide" r:id="rId4" imgW="0" imgH="0" progId="TCLayout.ActiveDocument.1">
                  <p:embed/>
                  <p:pic>
                    <p:nvPicPr>
                      <p:cNvPr id="0" name="Rectangle 15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7197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Placeholder 4"/>
          <p:cNvSpPr>
            <a:spLocks noGrp="1"/>
          </p:cNvSpPr>
          <p:nvPr>
            <p:ph type="body" sz="quarter" idx="10" hasCustomPrompt="1"/>
          </p:nvPr>
        </p:nvSpPr>
        <p:spPr>
          <a:xfrm>
            <a:off x="6858000" y="5886450"/>
            <a:ext cx="1668198" cy="666750"/>
          </a:xfrm>
        </p:spPr>
        <p:txBody>
          <a:bodyPr wrap="square" anchor="ctr"/>
          <a:lstStyle>
            <a:lvl1pPr algn="ctr">
              <a:defRPr sz="1400" b="0" baseline="0">
                <a:solidFill>
                  <a:srgbClr val="808080"/>
                </a:solidFill>
              </a:defRPr>
            </a:lvl1pPr>
          </a:lstStyle>
          <a:p>
            <a:pPr lvl="0"/>
            <a:r>
              <a:rPr lang="en-US"/>
              <a:t>Placeholder for client logo</a:t>
            </a:r>
            <a:endParaRPr lang="en-US" dirty="0"/>
          </a:p>
        </p:txBody>
      </p:sp>
      <p:sp>
        <p:nvSpPr>
          <p:cNvPr id="4" name="Rectangle 57"/>
          <p:cNvSpPr>
            <a:spLocks noChangeArrowheads="1"/>
          </p:cNvSpPr>
          <p:nvPr userDrawn="1"/>
        </p:nvSpPr>
        <p:spPr bwMode="auto">
          <a:xfrm>
            <a:off x="1" y="0"/>
            <a:ext cx="9906000" cy="4495800"/>
          </a:xfrm>
          <a:prstGeom prst="rect">
            <a:avLst/>
          </a:prstGeom>
          <a:solidFill>
            <a:srgbClr val="007167"/>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7" name="Rectangle 58"/>
          <p:cNvSpPr>
            <a:spLocks noChangeArrowheads="1"/>
          </p:cNvSpPr>
          <p:nvPr userDrawn="1"/>
        </p:nvSpPr>
        <p:spPr bwMode="auto">
          <a:xfrm>
            <a:off x="0" y="4491038"/>
            <a:ext cx="9906001" cy="833437"/>
          </a:xfrm>
          <a:prstGeom prst="rect">
            <a:avLst/>
          </a:prstGeom>
          <a:solidFill>
            <a:srgbClr val="338D85"/>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8" name="Rectangle 59"/>
          <p:cNvSpPr>
            <a:spLocks noChangeArrowheads="1"/>
          </p:cNvSpPr>
          <p:nvPr userDrawn="1"/>
        </p:nvSpPr>
        <p:spPr bwMode="auto">
          <a:xfrm>
            <a:off x="0" y="5324475"/>
            <a:ext cx="9906001" cy="238125"/>
          </a:xfrm>
          <a:prstGeom prst="rect">
            <a:avLst/>
          </a:prstGeom>
          <a:solidFill>
            <a:srgbClr val="80B8B3"/>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2" name="Rectangle 61"/>
          <p:cNvSpPr>
            <a:spLocks noChangeArrowheads="1"/>
          </p:cNvSpPr>
          <p:nvPr userDrawn="1"/>
        </p:nvSpPr>
        <p:spPr bwMode="auto">
          <a:xfrm>
            <a:off x="8966201" y="5324475"/>
            <a:ext cx="939800" cy="238125"/>
          </a:xfrm>
          <a:prstGeom prst="rect">
            <a:avLst/>
          </a:prstGeom>
          <a:solidFill>
            <a:srgbClr val="66AAA4"/>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3" name="Rectangle 60"/>
          <p:cNvSpPr>
            <a:spLocks noChangeArrowheads="1"/>
          </p:cNvSpPr>
          <p:nvPr userDrawn="1"/>
        </p:nvSpPr>
        <p:spPr bwMode="auto">
          <a:xfrm>
            <a:off x="8966201" y="4495800"/>
            <a:ext cx="939800" cy="828675"/>
          </a:xfrm>
          <a:prstGeom prst="rect">
            <a:avLst/>
          </a:prstGeom>
          <a:solidFill>
            <a:srgbClr val="6AA83A"/>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4" name="Rectangle 62"/>
          <p:cNvSpPr>
            <a:spLocks noChangeArrowheads="1"/>
          </p:cNvSpPr>
          <p:nvPr userDrawn="1"/>
        </p:nvSpPr>
        <p:spPr bwMode="auto">
          <a:xfrm>
            <a:off x="8964613" y="5562601"/>
            <a:ext cx="941387" cy="1295400"/>
          </a:xfrm>
          <a:prstGeom prst="rect">
            <a:avLst/>
          </a:prstGeom>
          <a:solidFill>
            <a:srgbClr val="CCE3E1"/>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5" name="Rectangle 63"/>
          <p:cNvSpPr>
            <a:spLocks noChangeArrowheads="1"/>
          </p:cNvSpPr>
          <p:nvPr userDrawn="1"/>
        </p:nvSpPr>
        <p:spPr bwMode="auto">
          <a:xfrm>
            <a:off x="8966201" y="0"/>
            <a:ext cx="939799" cy="4495800"/>
          </a:xfrm>
          <a:prstGeom prst="rect">
            <a:avLst/>
          </a:prstGeom>
          <a:solidFill>
            <a:srgbClr val="197F76"/>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pic>
        <p:nvPicPr>
          <p:cNvPr id="16" name="Picture 1076" descr="白底CTBC(中上英下)"/>
          <p:cNvPicPr>
            <a:picLocks noChangeAspect="1" noChangeArrowheads="1"/>
          </p:cNvPicPr>
          <p:nvPr userDrawn="1"/>
        </p:nvPicPr>
        <p:blipFill>
          <a:blip r:embed="rId5" cstate="hqprint">
            <a:extLst>
              <a:ext uri="{28A0092B-C50C-407E-A947-70E740481C1C}">
                <a14:useLocalDpi xmlns:a14="http://schemas.microsoft.com/office/drawing/2010/main"/>
              </a:ext>
            </a:extLst>
          </a:blip>
          <a:srcRect/>
          <a:stretch>
            <a:fillRect/>
          </a:stretch>
        </p:blipFill>
        <p:spPr bwMode="auto">
          <a:xfrm>
            <a:off x="457200" y="5791200"/>
            <a:ext cx="2133600" cy="866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223" y="381000"/>
            <a:ext cx="8963554" cy="50522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471224" y="1066800"/>
            <a:ext cx="8963555" cy="5056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1223" y="381000"/>
            <a:ext cx="8963554" cy="505227"/>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直線接點 1">
            <a:extLst>
              <a:ext uri="{FF2B5EF4-FFF2-40B4-BE49-F238E27FC236}">
                <a16:creationId xmlns:a16="http://schemas.microsoft.com/office/drawing/2014/main" xmlns="" id="{4227691A-0D58-0D43-ABF5-A9B67D21C10B}"/>
              </a:ext>
            </a:extLst>
          </p:cNvPr>
          <p:cNvCxnSpPr>
            <a:cxnSpLocks/>
          </p:cNvCxnSpPr>
          <p:nvPr userDrawn="1"/>
        </p:nvCxnSpPr>
        <p:spPr bwMode="auto">
          <a:xfrm>
            <a:off x="33744" y="852864"/>
            <a:ext cx="9872256" cy="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954" name="think-cell Slide" r:id="rId8" imgW="360" imgH="360" progId="TCLayout.ActiveDocument.1">
                  <p:embed/>
                </p:oleObj>
              </mc:Choice>
              <mc:Fallback>
                <p:oleObj name="think-cell Slide" r:id="rId8" imgW="360" imgH="360" progId="TCLayout.ActiveDocument.1">
                  <p:embed/>
                  <p:pic>
                    <p:nvPicPr>
                      <p:cNvPr id="0" name="Picture 1"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76"/>
          <p:cNvGrpSpPr>
            <a:grpSpLocks/>
          </p:cNvGrpSpPr>
          <p:nvPr/>
        </p:nvGrpSpPr>
        <p:grpSpPr bwMode="auto">
          <a:xfrm>
            <a:off x="1" y="6433045"/>
            <a:ext cx="9906000" cy="424955"/>
            <a:chOff x="0" y="4459"/>
            <a:chExt cx="6597" cy="484"/>
          </a:xfrm>
        </p:grpSpPr>
        <p:sp>
          <p:nvSpPr>
            <p:cNvPr id="10" name="Rectangle 77"/>
            <p:cNvSpPr>
              <a:spLocks noChangeArrowheads="1"/>
            </p:cNvSpPr>
            <p:nvPr userDrawn="1"/>
          </p:nvSpPr>
          <p:spPr bwMode="auto">
            <a:xfrm>
              <a:off x="0" y="4459"/>
              <a:ext cx="6597" cy="484"/>
            </a:xfrm>
            <a:prstGeom prst="rect">
              <a:avLst/>
            </a:prstGeom>
            <a:solidFill>
              <a:srgbClr val="4C9C95"/>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1" name="Rectangle 78"/>
            <p:cNvSpPr>
              <a:spLocks noChangeArrowheads="1"/>
            </p:cNvSpPr>
            <p:nvPr userDrawn="1"/>
          </p:nvSpPr>
          <p:spPr bwMode="auto">
            <a:xfrm>
              <a:off x="5824" y="4459"/>
              <a:ext cx="773" cy="484"/>
            </a:xfrm>
            <a:prstGeom prst="rect">
              <a:avLst/>
            </a:prstGeom>
            <a:solidFill>
              <a:srgbClr val="73B1AB"/>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2" name="Rectangle 79"/>
            <p:cNvSpPr>
              <a:spLocks noChangeArrowheads="1"/>
            </p:cNvSpPr>
            <p:nvPr userDrawn="1"/>
          </p:nvSpPr>
          <p:spPr bwMode="auto">
            <a:xfrm>
              <a:off x="0" y="4459"/>
              <a:ext cx="6597" cy="175"/>
            </a:xfrm>
            <a:prstGeom prst="rect">
              <a:avLst/>
            </a:prstGeom>
            <a:solidFill>
              <a:srgbClr val="80B8B3"/>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3" name="Rectangle 80"/>
            <p:cNvSpPr>
              <a:spLocks noChangeArrowheads="1"/>
            </p:cNvSpPr>
            <p:nvPr userDrawn="1"/>
          </p:nvSpPr>
          <p:spPr bwMode="auto">
            <a:xfrm>
              <a:off x="5824" y="4459"/>
              <a:ext cx="773" cy="175"/>
            </a:xfrm>
            <a:prstGeom prst="rect">
              <a:avLst/>
            </a:prstGeom>
            <a:solidFill>
              <a:srgbClr val="99C6C2"/>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grpSp>
      <p:sp>
        <p:nvSpPr>
          <p:cNvPr id="1026" name="Rectangle 2"/>
          <p:cNvSpPr>
            <a:spLocks noGrp="1" noChangeArrowheads="1"/>
          </p:cNvSpPr>
          <p:nvPr>
            <p:ph type="title"/>
          </p:nvPr>
        </p:nvSpPr>
        <p:spPr bwMode="auto">
          <a:xfrm>
            <a:off x="471223" y="381000"/>
            <a:ext cx="8963554" cy="505227"/>
          </a:xfrm>
          <a:prstGeom prst="rect">
            <a:avLst/>
          </a:prstGeom>
          <a:noFill/>
          <a:ln w="9525" algn="ctr">
            <a:noFill/>
            <a:miter lim="800000"/>
            <a:headEnd/>
            <a:tailEnd/>
          </a:ln>
          <a:effectLst/>
        </p:spPr>
        <p:txBody>
          <a:bodyPr vert="horz" wrap="square" lIns="0" tIns="44439" rIns="0" bIns="44439" numCol="1" anchor="b" anchorCtr="0" compatLnSpc="1">
            <a:prstTxWarp prst="textNoShape">
              <a:avLst/>
            </a:prstTxWarp>
          </a:bodyPr>
          <a:lstStyle/>
          <a:p>
            <a:pPr lvl="0"/>
            <a:r>
              <a:rPr lang="en-US" dirty="0"/>
              <a:t>Slide title</a:t>
            </a:r>
          </a:p>
        </p:txBody>
      </p:sp>
      <p:sp>
        <p:nvSpPr>
          <p:cNvPr id="1034" name="Rectangle 10"/>
          <p:cNvSpPr>
            <a:spLocks noGrp="1" noChangeArrowheads="1"/>
          </p:cNvSpPr>
          <p:nvPr>
            <p:ph type="body" idx="1"/>
          </p:nvPr>
        </p:nvSpPr>
        <p:spPr bwMode="auto">
          <a:xfrm>
            <a:off x="471223" y="1066800"/>
            <a:ext cx="8963554" cy="5056189"/>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body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Quotation level</a:t>
            </a:r>
          </a:p>
        </p:txBody>
      </p:sp>
      <p:sp>
        <p:nvSpPr>
          <p:cNvPr id="1036" name="Text Box 12"/>
          <p:cNvSpPr txBox="1">
            <a:spLocks noChangeArrowheads="1"/>
          </p:cNvSpPr>
          <p:nvPr/>
        </p:nvSpPr>
        <p:spPr bwMode="auto">
          <a:xfrm>
            <a:off x="9250760" y="6675438"/>
            <a:ext cx="190896" cy="131762"/>
          </a:xfrm>
          <a:prstGeom prst="rect">
            <a:avLst/>
          </a:prstGeom>
          <a:noFill/>
          <a:ln w="9525" algn="ctr">
            <a:noFill/>
            <a:miter lim="800000"/>
            <a:headEnd/>
            <a:tailEnd/>
          </a:ln>
          <a:effectLst/>
        </p:spPr>
        <p:txBody>
          <a:bodyPr wrap="none" lIns="0" tIns="0" rIns="0" bIns="0"/>
          <a:lstStyle/>
          <a:p>
            <a:pPr algn="r" defTabSz="889000">
              <a:spcBef>
                <a:spcPct val="0"/>
              </a:spcBef>
            </a:pPr>
            <a:fld id="{0AAE6F06-DF1F-4AFE-8A52-B806E3E9D437}" type="slidenum">
              <a:rPr lang="en-US" sz="900" smtClean="0">
                <a:latin typeface="微軟正黑體" pitchFamily="34" charset="-120"/>
                <a:ea typeface="微軟正黑體" pitchFamily="34" charset="-120"/>
              </a:rPr>
              <a:pPr algn="r" defTabSz="889000">
                <a:spcBef>
                  <a:spcPct val="0"/>
                </a:spcBef>
              </a:pPr>
              <a:t>‹#›</a:t>
            </a:fld>
            <a:endParaRPr lang="en-US" sz="900" dirty="0">
              <a:latin typeface="微軟正黑體" pitchFamily="34" charset="-120"/>
              <a:ea typeface="微軟正黑體" pitchFamily="34" charset="-120"/>
            </a:endParaRPr>
          </a:p>
        </p:txBody>
      </p:sp>
      <p:sp>
        <p:nvSpPr>
          <p:cNvPr id="15" name="Rectangle 81"/>
          <p:cNvSpPr>
            <a:spLocks noChangeArrowheads="1"/>
          </p:cNvSpPr>
          <p:nvPr/>
        </p:nvSpPr>
        <p:spPr bwMode="auto">
          <a:xfrm>
            <a:off x="457200" y="6629400"/>
            <a:ext cx="3630613" cy="138499"/>
          </a:xfrm>
          <a:prstGeom prst="rect">
            <a:avLst/>
          </a:prstGeom>
          <a:noFill/>
          <a:ln w="12700">
            <a:noFill/>
            <a:miter lim="800000"/>
            <a:headEnd/>
            <a:tailEnd/>
          </a:ln>
          <a:effectLst/>
        </p:spPr>
        <p:txBody>
          <a:bodyPr lIns="0" tIns="0" rIns="0" bIns="0" anchor="ctr">
            <a:spAutoFit/>
          </a:bodyPr>
          <a:lstStyle/>
          <a:p>
            <a:pPr algn="l" defTabSz="1046163" eaLnBrk="0" hangingPunct="0">
              <a:spcBef>
                <a:spcPct val="50000"/>
              </a:spcBef>
              <a:defRPr/>
            </a:pPr>
            <a:r>
              <a:rPr lang="en-US" altLang="en-GB" sz="900" dirty="0">
                <a:solidFill>
                  <a:srgbClr val="FFFFFF"/>
                </a:solidFill>
                <a:latin typeface="微軟正黑體" pitchFamily="34" charset="-120"/>
                <a:ea typeface="微軟正黑體" pitchFamily="34" charset="-120"/>
                <a:cs typeface="+mn-cs"/>
              </a:rPr>
              <a:t>© CTBC</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xStyles>
    <p:titleStyle>
      <a:lvl1pPr algn="l" defTabSz="889000" rtl="0" eaLnBrk="1" fontAlgn="base" hangingPunct="1">
        <a:spcBef>
          <a:spcPct val="0"/>
        </a:spcBef>
        <a:spcAft>
          <a:spcPct val="0"/>
        </a:spcAft>
        <a:defRPr sz="2400" b="1">
          <a:solidFill>
            <a:schemeClr val="tx1"/>
          </a:solidFill>
          <a:latin typeface="微軟正黑體" pitchFamily="34" charset="-120"/>
          <a:ea typeface="微軟正黑體" pitchFamily="34" charset="-120"/>
          <a:cs typeface="+mj-cs"/>
        </a:defRPr>
      </a:lvl1pPr>
      <a:lvl2pPr algn="l" defTabSz="889000" rtl="0" eaLnBrk="1" fontAlgn="base" hangingPunct="1">
        <a:spcBef>
          <a:spcPct val="0"/>
        </a:spcBef>
        <a:spcAft>
          <a:spcPct val="0"/>
        </a:spcAft>
        <a:defRPr sz="2400" b="1">
          <a:solidFill>
            <a:schemeClr val="tx2"/>
          </a:solidFill>
          <a:latin typeface="Trebuchet MS" pitchFamily="34" charset="0"/>
          <a:cs typeface="Arial" charset="0"/>
        </a:defRPr>
      </a:lvl2pPr>
      <a:lvl3pPr algn="l" defTabSz="889000" rtl="0" eaLnBrk="1" fontAlgn="base" hangingPunct="1">
        <a:spcBef>
          <a:spcPct val="0"/>
        </a:spcBef>
        <a:spcAft>
          <a:spcPct val="0"/>
        </a:spcAft>
        <a:defRPr sz="2400" b="1">
          <a:solidFill>
            <a:schemeClr val="tx2"/>
          </a:solidFill>
          <a:latin typeface="Trebuchet MS" pitchFamily="34" charset="0"/>
          <a:cs typeface="Arial" charset="0"/>
        </a:defRPr>
      </a:lvl3pPr>
      <a:lvl4pPr algn="l" defTabSz="889000" rtl="0" eaLnBrk="1" fontAlgn="base" hangingPunct="1">
        <a:spcBef>
          <a:spcPct val="0"/>
        </a:spcBef>
        <a:spcAft>
          <a:spcPct val="0"/>
        </a:spcAft>
        <a:defRPr sz="2400" b="1">
          <a:solidFill>
            <a:schemeClr val="tx2"/>
          </a:solidFill>
          <a:latin typeface="Trebuchet MS" pitchFamily="34" charset="0"/>
          <a:cs typeface="Arial" charset="0"/>
        </a:defRPr>
      </a:lvl4pPr>
      <a:lvl5pPr algn="l" defTabSz="889000" rtl="0" eaLnBrk="1" fontAlgn="base" hangingPunct="1">
        <a:spcBef>
          <a:spcPct val="0"/>
        </a:spcBef>
        <a:spcAft>
          <a:spcPct val="0"/>
        </a:spcAft>
        <a:defRPr sz="2400" b="1">
          <a:solidFill>
            <a:schemeClr val="tx2"/>
          </a:solidFill>
          <a:latin typeface="Trebuchet MS" pitchFamily="34" charset="0"/>
          <a:cs typeface="Arial" charset="0"/>
        </a:defRPr>
      </a:lvl5pPr>
      <a:lvl6pPr marL="457200" algn="l" defTabSz="889000" rtl="0" eaLnBrk="1" fontAlgn="base" hangingPunct="1">
        <a:spcBef>
          <a:spcPct val="0"/>
        </a:spcBef>
        <a:spcAft>
          <a:spcPct val="0"/>
        </a:spcAft>
        <a:defRPr sz="2400" b="1">
          <a:solidFill>
            <a:schemeClr val="tx2"/>
          </a:solidFill>
          <a:latin typeface="Trebuchet MS" pitchFamily="34" charset="0"/>
          <a:cs typeface="Arial" charset="0"/>
        </a:defRPr>
      </a:lvl6pPr>
      <a:lvl7pPr marL="914400" algn="l" defTabSz="889000" rtl="0" eaLnBrk="1" fontAlgn="base" hangingPunct="1">
        <a:spcBef>
          <a:spcPct val="0"/>
        </a:spcBef>
        <a:spcAft>
          <a:spcPct val="0"/>
        </a:spcAft>
        <a:defRPr sz="2400" b="1">
          <a:solidFill>
            <a:schemeClr val="tx2"/>
          </a:solidFill>
          <a:latin typeface="Trebuchet MS" pitchFamily="34" charset="0"/>
          <a:cs typeface="Arial" charset="0"/>
        </a:defRPr>
      </a:lvl7pPr>
      <a:lvl8pPr marL="1371600" algn="l" defTabSz="889000" rtl="0" eaLnBrk="1" fontAlgn="base" hangingPunct="1">
        <a:spcBef>
          <a:spcPct val="0"/>
        </a:spcBef>
        <a:spcAft>
          <a:spcPct val="0"/>
        </a:spcAft>
        <a:defRPr sz="2400" b="1">
          <a:solidFill>
            <a:schemeClr val="tx2"/>
          </a:solidFill>
          <a:latin typeface="Trebuchet MS" pitchFamily="34" charset="0"/>
          <a:cs typeface="Arial" charset="0"/>
        </a:defRPr>
      </a:lvl8pPr>
      <a:lvl9pPr marL="1828800" algn="l" defTabSz="889000" rtl="0" eaLnBrk="1" fontAlgn="base" hangingPunct="1">
        <a:spcBef>
          <a:spcPct val="0"/>
        </a:spcBef>
        <a:spcAft>
          <a:spcPct val="0"/>
        </a:spcAft>
        <a:defRPr sz="2400" b="1">
          <a:solidFill>
            <a:schemeClr val="tx2"/>
          </a:solidFill>
          <a:latin typeface="Trebuchet MS" pitchFamily="34" charset="0"/>
          <a:cs typeface="Arial" charset="0"/>
        </a:defRPr>
      </a:lvl9pPr>
    </p:titleStyle>
    <p:bodyStyle>
      <a:lvl1pPr algn="l" defTabSz="889000" rtl="0" eaLnBrk="1" fontAlgn="base" hangingPunct="1">
        <a:spcBef>
          <a:spcPct val="20000"/>
        </a:spcBef>
        <a:spcAft>
          <a:spcPct val="0"/>
        </a:spcAft>
        <a:buClrTx/>
        <a:defRPr sz="1600" b="1">
          <a:solidFill>
            <a:schemeClr val="tx1"/>
          </a:solidFill>
          <a:latin typeface="微軟正黑體" pitchFamily="34" charset="-120"/>
          <a:ea typeface="微軟正黑體" pitchFamily="34" charset="-120"/>
          <a:cs typeface="+mn-cs"/>
        </a:defRPr>
      </a:lvl1pPr>
      <a:lvl2pPr marL="444500" indent="-222250" algn="l" defTabSz="889000" rtl="0" eaLnBrk="1" fontAlgn="base" hangingPunct="1">
        <a:spcBef>
          <a:spcPct val="20000"/>
        </a:spcBef>
        <a:spcAft>
          <a:spcPct val="0"/>
        </a:spcAft>
        <a:buClrTx/>
        <a:buChar char="•"/>
        <a:defRPr sz="1600">
          <a:solidFill>
            <a:schemeClr val="tx1"/>
          </a:solidFill>
          <a:latin typeface="微軟正黑體" pitchFamily="34" charset="-120"/>
          <a:ea typeface="微軟正黑體" pitchFamily="34" charset="-120"/>
          <a:cs typeface="+mn-cs"/>
        </a:defRPr>
      </a:lvl2pPr>
      <a:lvl3pPr marL="889000" indent="-222250"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3pPr>
      <a:lvl4pPr marL="1338263" indent="-227013"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4pPr>
      <a:lvl5pPr marL="1998663" indent="-220663"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5pPr>
      <a:lvl6pPr marL="24558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6pPr>
      <a:lvl7pPr marL="29130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7pPr>
      <a:lvl8pPr marL="33702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8pPr>
      <a:lvl9pPr marL="38274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youtube.com/watch?v=OlHhvY3WjiA" TargetMode="External"/><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hyperlink" Target="https://read01.com/zh-tw/3G32ME2.html#.XRsKzeszaU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trustnodes.com/2018/06/18/axa-launches-ethereum-smart-contract-insurance-product-flight-delays"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hyperlink" Target="https://zhuanlan.zhihu.com/p/27813717" TargetMode="External"/><Relationship Id="rId7" Type="http://schemas.openxmlformats.org/officeDocument/2006/relationships/image" Target="../media/image8.sv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www.youtube.com/watch?v=U-fq3vOonnw"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5.png"/><Relationship Id="rId7" Type="http://schemas.microsoft.com/office/2007/relationships/hdphoto" Target="../media/hdphoto2.wdp"/><Relationship Id="rId12" Type="http://schemas.openxmlformats.org/officeDocument/2006/relationships/image" Target="../media/image41.png"/><Relationship Id="rId2" Type="http://schemas.openxmlformats.org/officeDocument/2006/relationships/image" Target="../media/image34.tiff"/><Relationship Id="rId1" Type="http://schemas.openxmlformats.org/officeDocument/2006/relationships/slideLayout" Target="../slideLayouts/slideLayout4.xml"/><Relationship Id="rId6" Type="http://schemas.openxmlformats.org/officeDocument/2006/relationships/image" Target="../media/image37.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 Id="rId1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xml"/><Relationship Id="rId7" Type="http://schemas.openxmlformats.org/officeDocument/2006/relationships/oleObject" Target="../embeddings/oleObject3.bin"/><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slideLayout" Target="../slideLayouts/slideLayout3.xml"/><Relationship Id="rId5" Type="http://schemas.openxmlformats.org/officeDocument/2006/relationships/tags" Target="../tags/tag9.xml"/><Relationship Id="rId4" Type="http://schemas.openxmlformats.org/officeDocument/2006/relationships/tags" Target="../tags/tag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18" Type="http://schemas.openxmlformats.org/officeDocument/2006/relationships/image" Target="../media/image53.png"/><Relationship Id="rId3" Type="http://schemas.openxmlformats.org/officeDocument/2006/relationships/image" Target="../media/image45.png"/><Relationship Id="rId21" Type="http://schemas.openxmlformats.org/officeDocument/2006/relationships/image" Target="../media/image56.png"/><Relationship Id="rId7" Type="http://schemas.openxmlformats.org/officeDocument/2006/relationships/image" Target="../media/image49.tiff"/><Relationship Id="rId17" Type="http://schemas.openxmlformats.org/officeDocument/2006/relationships/image" Target="../media/image52.png"/><Relationship Id="rId2" Type="http://schemas.openxmlformats.org/officeDocument/2006/relationships/image" Target="../media/image44.png"/><Relationship Id="rId16" Type="http://schemas.openxmlformats.org/officeDocument/2006/relationships/image" Target="../media/image44.svg"/><Relationship Id="rId20"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tiff"/><Relationship Id="rId15" Type="http://schemas.openxmlformats.org/officeDocument/2006/relationships/image" Target="../media/image51.png"/><Relationship Id="rId19" Type="http://schemas.openxmlformats.org/officeDocument/2006/relationships/image" Target="../media/image54.png"/><Relationship Id="rId4" Type="http://schemas.openxmlformats.org/officeDocument/2006/relationships/image" Target="../media/image46.png"/><Relationship Id="rId14" Type="http://schemas.openxmlformats.org/officeDocument/2006/relationships/image" Target="../media/image4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tiff"/><Relationship Id="rId18" Type="http://schemas.microsoft.com/office/2007/relationships/hdphoto" Target="../media/hdphoto6.wdp"/><Relationship Id="rId3" Type="http://schemas.openxmlformats.org/officeDocument/2006/relationships/image" Target="../media/image58.png"/><Relationship Id="rId21" Type="http://schemas.microsoft.com/office/2007/relationships/hdphoto" Target="../media/hdphoto7.wdp"/><Relationship Id="rId7" Type="http://schemas.openxmlformats.org/officeDocument/2006/relationships/image" Target="../media/image60.png"/><Relationship Id="rId12" Type="http://schemas.openxmlformats.org/officeDocument/2006/relationships/image" Target="../media/image64.tiff"/><Relationship Id="rId17" Type="http://schemas.openxmlformats.org/officeDocument/2006/relationships/image" Target="../media/image59.svg"/><Relationship Id="rId2" Type="http://schemas.openxmlformats.org/officeDocument/2006/relationships/image" Target="../media/image57.png"/><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slideLayout" Target="../slideLayouts/slideLayout4.xml"/><Relationship Id="rId6" Type="http://schemas.microsoft.com/office/2007/relationships/hdphoto" Target="../media/hdphoto5.wdp"/><Relationship Id="rId11" Type="http://schemas.openxmlformats.org/officeDocument/2006/relationships/image" Target="../media/image53.svg"/><Relationship Id="rId24" Type="http://schemas.openxmlformats.org/officeDocument/2006/relationships/image" Target="../media/image72.tiff"/><Relationship Id="rId5" Type="http://schemas.openxmlformats.org/officeDocument/2006/relationships/image" Target="../media/image59.png"/><Relationship Id="rId15" Type="http://schemas.openxmlformats.org/officeDocument/2006/relationships/image" Target="../media/image57.svg"/><Relationship Id="rId23" Type="http://schemas.openxmlformats.org/officeDocument/2006/relationships/image" Target="../media/image71.tiff"/><Relationship Id="rId10" Type="http://schemas.openxmlformats.org/officeDocument/2006/relationships/image" Target="../media/image63.png"/><Relationship Id="rId19" Type="http://schemas.openxmlformats.org/officeDocument/2006/relationships/image" Target="../media/image68.tiff"/><Relationship Id="rId4" Type="http://schemas.microsoft.com/office/2007/relationships/hdphoto" Target="../media/hdphoto4.wdp"/><Relationship Id="rId9" Type="http://schemas.openxmlformats.org/officeDocument/2006/relationships/image" Target="../media/image62.png"/><Relationship Id="rId14" Type="http://schemas.openxmlformats.org/officeDocument/2006/relationships/image" Target="../media/image66.png"/><Relationship Id="rId22"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kknews.cc/tech/5o8krak.html" TargetMode="Externa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2.png"/><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80.png"/></Relationships>
</file>

<file path=ppt/slides/_rels/slide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hyperlink" Target="https://www.youtube.com/watch?v=4ofLQ0Pciuo" TargetMode="Externa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hyperlink" Target="https://www.trov.com/protect" TargetMode="External"/><Relationship Id="rId5" Type="http://schemas.openxmlformats.org/officeDocument/2006/relationships/image" Target="../media/image11.png"/><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64" name="Rectangle 12"/>
          <p:cNvSpPr>
            <a:spLocks noChangeArrowheads="1"/>
          </p:cNvSpPr>
          <p:nvPr>
            <p:custDataLst>
              <p:tags r:id="rId1"/>
            </p:custDataLst>
          </p:nvPr>
        </p:nvSpPr>
        <p:spPr bwMode="auto">
          <a:xfrm>
            <a:off x="624285" y="1371600"/>
            <a:ext cx="8356877" cy="1966913"/>
          </a:xfrm>
          <a:prstGeom prst="rect">
            <a:avLst/>
          </a:prstGeom>
          <a:noFill/>
          <a:ln w="12700" algn="ctr">
            <a:noFill/>
            <a:miter lim="800000"/>
            <a:headEnd/>
            <a:tailEnd/>
          </a:ln>
          <a:effectLst/>
        </p:spPr>
        <p:txBody>
          <a:bodyPr lIns="88891" tIns="44445" rIns="88891" bIns="44445" anchor="ctr"/>
          <a:lstStyle/>
          <a:p>
            <a:pPr algn="r" defTabSz="889000">
              <a:spcBef>
                <a:spcPct val="0"/>
              </a:spcBef>
            </a:pPr>
            <a:r>
              <a:rPr lang="en-US" altLang="zh-TW" sz="2800" b="1" dirty="0">
                <a:solidFill>
                  <a:schemeClr val="bg1"/>
                </a:solidFill>
                <a:latin typeface="微軟正黑體" pitchFamily="34" charset="-120"/>
                <a:ea typeface="微軟正黑體" pitchFamily="34" charset="-120"/>
                <a:cs typeface="+mj-cs"/>
              </a:rPr>
              <a:t>2018</a:t>
            </a:r>
            <a:r>
              <a:rPr lang="zh-TW" altLang="en-US" sz="2800" b="1" dirty="0">
                <a:solidFill>
                  <a:schemeClr val="bg1"/>
                </a:solidFill>
                <a:latin typeface="微軟正黑體" pitchFamily="34" charset="-120"/>
                <a:ea typeface="微軟正黑體" pitchFamily="34" charset="-120"/>
                <a:cs typeface="+mj-cs"/>
              </a:rPr>
              <a:t> 世界經濟論壇</a:t>
            </a:r>
            <a:r>
              <a:rPr lang="en-US" sz="2800" b="1" dirty="0">
                <a:solidFill>
                  <a:schemeClr val="bg1"/>
                </a:solidFill>
                <a:latin typeface="微軟正黑體" pitchFamily="34" charset="-120"/>
                <a:ea typeface="微軟正黑體" pitchFamily="34" charset="-120"/>
                <a:cs typeface="+mj-cs"/>
              </a:rPr>
              <a:t/>
            </a:r>
            <a:br>
              <a:rPr lang="en-US" sz="2800" b="1" dirty="0">
                <a:solidFill>
                  <a:schemeClr val="bg1"/>
                </a:solidFill>
                <a:latin typeface="微軟正黑體" pitchFamily="34" charset="-120"/>
                <a:ea typeface="微軟正黑體" pitchFamily="34" charset="-120"/>
                <a:cs typeface="+mj-cs"/>
              </a:rPr>
            </a:br>
            <a:r>
              <a:rPr lang="zh-TW" altLang="en-US" sz="2800" b="1" dirty="0">
                <a:solidFill>
                  <a:schemeClr val="bg1"/>
                </a:solidFill>
                <a:latin typeface="微軟正黑體" pitchFamily="34" charset="-120"/>
                <a:ea typeface="微軟正黑體" pitchFamily="34" charset="-120"/>
                <a:cs typeface="+mj-cs"/>
              </a:rPr>
              <a:t>案例分享</a:t>
            </a:r>
            <a:endParaRPr lang="en-US" sz="2800" b="1" dirty="0">
              <a:solidFill>
                <a:schemeClr val="bg1"/>
              </a:solidFill>
              <a:latin typeface="微軟正黑體" pitchFamily="34" charset="-120"/>
              <a:ea typeface="微軟正黑體" pitchFamily="34" charset="-120"/>
              <a:cs typeface="+mj-cs"/>
            </a:endParaRPr>
          </a:p>
        </p:txBody>
      </p:sp>
      <p:sp>
        <p:nvSpPr>
          <p:cNvPr id="23565" name="Rectangle 13"/>
          <p:cNvSpPr>
            <a:spLocks noChangeArrowheads="1"/>
          </p:cNvSpPr>
          <p:nvPr>
            <p:custDataLst>
              <p:tags r:id="rId2"/>
            </p:custDataLst>
          </p:nvPr>
        </p:nvSpPr>
        <p:spPr bwMode="auto">
          <a:xfrm>
            <a:off x="624285" y="4725987"/>
            <a:ext cx="8356877" cy="379413"/>
          </a:xfrm>
          <a:prstGeom prst="rect">
            <a:avLst/>
          </a:prstGeom>
          <a:noFill/>
          <a:ln w="12700" algn="ctr">
            <a:noFill/>
            <a:miter lim="800000"/>
            <a:headEnd/>
            <a:tailEnd/>
          </a:ln>
          <a:effectLst/>
        </p:spPr>
        <p:txBody>
          <a:bodyPr lIns="88891" tIns="44445" rIns="88891" bIns="44445" anchor="b"/>
          <a:lstStyle/>
          <a:p>
            <a:pPr algn="r" defTabSz="889000">
              <a:spcBef>
                <a:spcPct val="0"/>
              </a:spcBef>
            </a:pPr>
            <a:r>
              <a:rPr lang="en-US" altLang="zh-TW" sz="2000" dirty="0" smtClean="0">
                <a:solidFill>
                  <a:schemeClr val="bg1"/>
                </a:solidFill>
              </a:rPr>
              <a:t>2019.07</a:t>
            </a:r>
            <a:endParaRPr lang="en-US"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5156EC8A-534A-B74E-8FCC-F516E83C4651}"/>
              </a:ext>
            </a:extLst>
          </p:cNvPr>
          <p:cNvPicPr>
            <a:picLocks noChangeAspect="1"/>
          </p:cNvPicPr>
          <p:nvPr/>
        </p:nvPicPr>
        <p:blipFill>
          <a:blip r:embed="rId2"/>
          <a:stretch>
            <a:fillRect/>
          </a:stretch>
        </p:blipFill>
        <p:spPr>
          <a:xfrm>
            <a:off x="558800" y="146050"/>
            <a:ext cx="1384300" cy="692150"/>
          </a:xfrm>
          <a:prstGeom prst="rect">
            <a:avLst/>
          </a:prstGeom>
        </p:spPr>
      </p:pic>
      <p:sp>
        <p:nvSpPr>
          <p:cNvPr id="4" name="矩形 3">
            <a:extLst>
              <a:ext uri="{FF2B5EF4-FFF2-40B4-BE49-F238E27FC236}">
                <a16:creationId xmlns:a16="http://schemas.microsoft.com/office/drawing/2014/main" xmlns="" id="{44A289D1-DD90-914D-82C8-6C07D302C8ED}"/>
              </a:ext>
            </a:extLst>
          </p:cNvPr>
          <p:cNvSpPr/>
          <p:nvPr/>
        </p:nvSpPr>
        <p:spPr>
          <a:xfrm>
            <a:off x="10175982" y="2836724"/>
            <a:ext cx="4953000" cy="1169551"/>
          </a:xfrm>
          <a:prstGeom prst="rect">
            <a:avLst/>
          </a:prstGeom>
        </p:spPr>
        <p:txBody>
          <a:bodyPr>
            <a:spAutoFit/>
          </a:bodyPr>
          <a:lstStyle/>
          <a:p>
            <a:pPr algn="l"/>
            <a:r>
              <a:rPr lang="en" altLang="zh-TW" dirty="0"/>
              <a:t>Tractable </a:t>
            </a:r>
            <a:r>
              <a:rPr lang="zh-TW" altLang="en-US" dirty="0"/>
              <a:t>成立於 </a:t>
            </a:r>
            <a:r>
              <a:rPr lang="en-US" altLang="zh-TW" dirty="0"/>
              <a:t>2014 </a:t>
            </a:r>
            <a:r>
              <a:rPr lang="zh-TW" altLang="en-US" dirty="0"/>
              <a:t>年，總部位於英國倫敦，是一家視覺辨識平台 企業，該公司使用了深度學習技術在多個行業內大規模資料進行重新分類， 包括保險、健康等。目前累計獲投 </a:t>
            </a:r>
            <a:r>
              <a:rPr lang="en-US" altLang="zh-TW" dirty="0"/>
              <a:t>990 </a:t>
            </a:r>
            <a:r>
              <a:rPr lang="zh-TW" altLang="en-US" dirty="0"/>
              <a:t>萬美元，最近一次募資是在 </a:t>
            </a:r>
            <a:r>
              <a:rPr lang="en-US" altLang="zh-TW" dirty="0"/>
              <a:t>2017 </a:t>
            </a:r>
            <a:r>
              <a:rPr lang="zh-TW" altLang="en-US" dirty="0"/>
              <a:t>年 </a:t>
            </a:r>
            <a:r>
              <a:rPr lang="en-US" altLang="zh-TW" dirty="0"/>
              <a:t>2 </a:t>
            </a:r>
            <a:r>
              <a:rPr lang="zh-TW" altLang="en-US" dirty="0"/>
              <a:t>月的 </a:t>
            </a:r>
            <a:r>
              <a:rPr lang="en-US" altLang="zh-TW" dirty="0"/>
              <a:t>800 </a:t>
            </a:r>
            <a:r>
              <a:rPr lang="zh-TW" altLang="en-US" dirty="0"/>
              <a:t>萬美元 </a:t>
            </a:r>
            <a:r>
              <a:rPr lang="en" altLang="zh-TW" dirty="0"/>
              <a:t>A </a:t>
            </a:r>
            <a:r>
              <a:rPr lang="zh-TW" altLang="en-US" dirty="0"/>
              <a:t>輪募資。</a:t>
            </a:r>
          </a:p>
        </p:txBody>
      </p:sp>
      <p:sp>
        <p:nvSpPr>
          <p:cNvPr id="5" name="矩形 4">
            <a:extLst>
              <a:ext uri="{FF2B5EF4-FFF2-40B4-BE49-F238E27FC236}">
                <a16:creationId xmlns:a16="http://schemas.microsoft.com/office/drawing/2014/main" xmlns="" id="{7B816D7D-73C7-AA41-BBB9-1B5E74194B46}"/>
              </a:ext>
            </a:extLst>
          </p:cNvPr>
          <p:cNvSpPr/>
          <p:nvPr/>
        </p:nvSpPr>
        <p:spPr>
          <a:xfrm>
            <a:off x="2792627" y="439836"/>
            <a:ext cx="4074898" cy="307777"/>
          </a:xfrm>
          <a:prstGeom prst="rect">
            <a:avLst/>
          </a:prstGeom>
        </p:spPr>
        <p:txBody>
          <a:bodyPr wrap="none">
            <a:spAutoFit/>
          </a:bodyPr>
          <a:lstStyle/>
          <a:p>
            <a:r>
              <a:rPr lang="en" altLang="zh-TW" dirty="0">
                <a:hlinkClick r:id="rId3"/>
              </a:rPr>
              <a:t>https://www.youtube.com/watch?v=OlHhvY3WjiA</a:t>
            </a:r>
            <a:endParaRPr lang="zh-TW" altLang="en-US" dirty="0"/>
          </a:p>
        </p:txBody>
      </p:sp>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5" y="1009650"/>
            <a:ext cx="6881812" cy="2001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1186" y="3196420"/>
            <a:ext cx="4195762" cy="22749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40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820" y="5608386"/>
            <a:ext cx="3863920" cy="105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7"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4468" y="3004462"/>
            <a:ext cx="3857625" cy="29400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403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2225" y="5703204"/>
            <a:ext cx="4305300" cy="1209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矩形 1"/>
          <p:cNvSpPr/>
          <p:nvPr/>
        </p:nvSpPr>
        <p:spPr>
          <a:xfrm>
            <a:off x="6743700" y="4730522"/>
            <a:ext cx="4953000" cy="738664"/>
          </a:xfrm>
          <a:prstGeom prst="rect">
            <a:avLst/>
          </a:prstGeom>
        </p:spPr>
        <p:txBody>
          <a:bodyPr>
            <a:spAutoFit/>
          </a:bodyPr>
          <a:lstStyle/>
          <a:p>
            <a:r>
              <a:rPr lang="zh-TW" altLang="en-US" dirty="0"/>
              <a:t>過收集和學習成千上萬起車禍理賠案件，</a:t>
            </a:r>
            <a:r>
              <a:rPr lang="en-US" altLang="zh-TW" dirty="0"/>
              <a:t>Tractable</a:t>
            </a:r>
            <a:r>
              <a:rPr lang="zh-TW" altLang="en-US" dirty="0"/>
              <a:t>的</a:t>
            </a:r>
            <a:r>
              <a:rPr lang="en-US" altLang="zh-TW" dirty="0"/>
              <a:t>AI</a:t>
            </a:r>
            <a:r>
              <a:rPr lang="zh-TW" altLang="en-US" dirty="0"/>
              <a:t>系統能夠根據上傳的受損車輛照片精準地判斷出維修費用，跟螞蟻金服此前推出的「定損寶」類似。</a:t>
            </a:r>
          </a:p>
        </p:txBody>
      </p:sp>
      <p:sp>
        <p:nvSpPr>
          <p:cNvPr id="6" name="矩形 5"/>
          <p:cNvSpPr/>
          <p:nvPr/>
        </p:nvSpPr>
        <p:spPr>
          <a:xfrm>
            <a:off x="6677818" y="4246662"/>
            <a:ext cx="4684296" cy="307777"/>
          </a:xfrm>
          <a:prstGeom prst="rect">
            <a:avLst/>
          </a:prstGeom>
        </p:spPr>
        <p:txBody>
          <a:bodyPr wrap="none">
            <a:spAutoFit/>
          </a:bodyPr>
          <a:lstStyle/>
          <a:p>
            <a:r>
              <a:rPr lang="en-US" altLang="zh-TW" dirty="0">
                <a:hlinkClick r:id="rId9"/>
              </a:rPr>
              <a:t>https://read01.com/zh-tw/3G32ME2.html#.XRsKzeszaUk</a:t>
            </a:r>
            <a:endParaRPr lang="zh-TW" altLang="en-US" dirty="0"/>
          </a:p>
        </p:txBody>
      </p:sp>
    </p:spTree>
    <p:extLst>
      <p:ext uri="{BB962C8B-B14F-4D97-AF65-F5344CB8AC3E}">
        <p14:creationId xmlns:p14="http://schemas.microsoft.com/office/powerpoint/2010/main" val="2396641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031C39E5-E239-D04F-9E0A-072815B4D0AC}"/>
              </a:ext>
            </a:extLst>
          </p:cNvPr>
          <p:cNvSpPr/>
          <p:nvPr/>
        </p:nvSpPr>
        <p:spPr>
          <a:xfrm>
            <a:off x="857250" y="2272725"/>
            <a:ext cx="4953000" cy="1169551"/>
          </a:xfrm>
          <a:prstGeom prst="rect">
            <a:avLst/>
          </a:prstGeom>
        </p:spPr>
        <p:txBody>
          <a:bodyPr>
            <a:spAutoFit/>
          </a:bodyPr>
          <a:lstStyle/>
          <a:p>
            <a:pPr algn="l"/>
            <a:r>
              <a:rPr lang="zh-TW" altLang="en-US" dirty="0">
                <a:solidFill>
                  <a:srgbClr val="4D4D4D"/>
                </a:solidFill>
                <a:latin typeface="Microsoft JhengHei" panose="020B0604030504040204" pitchFamily="34" charset="-120"/>
                <a:ea typeface="Microsoft JhengHei" panose="020B0604030504040204" pitchFamily="34" charset="-120"/>
              </a:rPr>
              <a:t>據悉法國安盛保險（</a:t>
            </a:r>
            <a:r>
              <a:rPr lang="en" altLang="zh-TW" dirty="0">
                <a:solidFill>
                  <a:srgbClr val="4D4D4D"/>
                </a:solidFill>
                <a:latin typeface="Microsoft JhengHei" panose="020B0604030504040204" pitchFamily="34" charset="-120"/>
                <a:ea typeface="Microsoft JhengHei" panose="020B0604030504040204" pitchFamily="34" charset="-120"/>
              </a:rPr>
              <a:t>AXA</a:t>
            </a:r>
            <a:r>
              <a:rPr lang="zh-TW" altLang="en" dirty="0">
                <a:solidFill>
                  <a:srgbClr val="4D4D4D"/>
                </a:solidFill>
                <a:latin typeface="Microsoft JhengHei" panose="020B0604030504040204" pitchFamily="34" charset="-120"/>
                <a:ea typeface="Microsoft JhengHei" panose="020B0604030504040204" pitchFamily="34" charset="-120"/>
              </a:rPr>
              <a:t>）</a:t>
            </a:r>
            <a:r>
              <a:rPr lang="zh-TW" altLang="en-US" dirty="0">
                <a:solidFill>
                  <a:srgbClr val="4D4D4D"/>
                </a:solidFill>
                <a:latin typeface="Microsoft JhengHei" panose="020B0604030504040204" pitchFamily="34" charset="-120"/>
                <a:ea typeface="Microsoft JhengHei" panose="020B0604030504040204" pitchFamily="34" charset="-120"/>
              </a:rPr>
              <a:t>推出「</a:t>
            </a:r>
            <a:r>
              <a:rPr lang="en" altLang="zh-TW" dirty="0">
                <a:solidFill>
                  <a:srgbClr val="4D4D4D"/>
                </a:solidFill>
                <a:latin typeface="Microsoft JhengHei" panose="020B0604030504040204" pitchFamily="34" charset="-120"/>
                <a:ea typeface="Microsoft JhengHei" panose="020B0604030504040204" pitchFamily="34" charset="-120"/>
              </a:rPr>
              <a:t>Fizzy</a:t>
            </a:r>
            <a:r>
              <a:rPr lang="zh-TW" altLang="en" dirty="0">
                <a:solidFill>
                  <a:srgbClr val="4D4D4D"/>
                </a:solidFill>
                <a:latin typeface="Microsoft JhengHei" panose="020B0604030504040204" pitchFamily="34" charset="-120"/>
                <a:ea typeface="Microsoft JhengHei" panose="020B0604030504040204" pitchFamily="34" charset="-120"/>
              </a:rPr>
              <a:t>」</a:t>
            </a:r>
            <a:r>
              <a:rPr lang="zh-TW" altLang="en-US" dirty="0">
                <a:solidFill>
                  <a:srgbClr val="4D4D4D"/>
                </a:solidFill>
                <a:latin typeface="Microsoft JhengHei" panose="020B0604030504040204" pitchFamily="34" charset="-120"/>
                <a:ea typeface="Microsoft JhengHei" panose="020B0604030504040204" pitchFamily="34" charset="-120"/>
              </a:rPr>
              <a:t>航班誤點保險商品，除了保持存在於智慧合約內的保險紀錄與可接近性外，如航班誤點超過</a:t>
            </a:r>
            <a:r>
              <a:rPr lang="en-US" altLang="zh-TW" dirty="0">
                <a:solidFill>
                  <a:srgbClr val="4D4D4D"/>
                </a:solidFill>
                <a:latin typeface="Microsoft JhengHei" panose="020B0604030504040204" pitchFamily="34" charset="-120"/>
                <a:ea typeface="Microsoft JhengHei" panose="020B0604030504040204" pitchFamily="34" charset="-120"/>
              </a:rPr>
              <a:t>2</a:t>
            </a:r>
            <a:r>
              <a:rPr lang="zh-TW" altLang="en-US" dirty="0">
                <a:solidFill>
                  <a:srgbClr val="4D4D4D"/>
                </a:solidFill>
                <a:latin typeface="Microsoft JhengHei" panose="020B0604030504040204" pitchFamily="34" charset="-120"/>
                <a:ea typeface="Microsoft JhengHei" panose="020B0604030504040204" pitchFamily="34" charset="-120"/>
              </a:rPr>
              <a:t>小時，</a:t>
            </a:r>
            <a:r>
              <a:rPr lang="en" altLang="zh-TW" dirty="0">
                <a:solidFill>
                  <a:srgbClr val="4D4D4D"/>
                </a:solidFill>
                <a:latin typeface="Microsoft JhengHei" panose="020B0604030504040204" pitchFamily="34" charset="-120"/>
                <a:ea typeface="Microsoft JhengHei" panose="020B0604030504040204" pitchFamily="34" charset="-120"/>
              </a:rPr>
              <a:t>Fizzy</a:t>
            </a:r>
            <a:r>
              <a:rPr lang="zh-TW" altLang="en-US" dirty="0">
                <a:solidFill>
                  <a:srgbClr val="4D4D4D"/>
                </a:solidFill>
                <a:latin typeface="Microsoft JhengHei" panose="020B0604030504040204" pitchFamily="34" charset="-120"/>
                <a:ea typeface="Microsoft JhengHei" panose="020B0604030504040204" pitchFamily="34" charset="-120"/>
              </a:rPr>
              <a:t>將會自動向乘客進行補償。由此主打透明、</a:t>
            </a:r>
            <a:r>
              <a:rPr lang="zh-TW" altLang="en-US" dirty="0">
                <a:solidFill>
                  <a:srgbClr val="009FDB"/>
                </a:solidFill>
                <a:latin typeface="Microsoft JhengHei" panose="020B0604030504040204" pitchFamily="34" charset="-120"/>
                <a:ea typeface="Microsoft JhengHei" panose="020B0604030504040204" pitchFamily="34" charset="-120"/>
                <a:hlinkClick r:id="rId2" tooltip="自動化特色"/>
              </a:rPr>
              <a:t>自動化特色</a:t>
            </a:r>
            <a:r>
              <a:rPr lang="zh-TW" altLang="en-US" dirty="0">
                <a:solidFill>
                  <a:srgbClr val="4D4D4D"/>
                </a:solidFill>
                <a:latin typeface="Microsoft JhengHei" panose="020B0604030504040204" pitchFamily="34" charset="-120"/>
                <a:ea typeface="Microsoft JhengHei" panose="020B0604030504040204" pitchFamily="34" charset="-120"/>
              </a:rPr>
              <a:t>。在此發展下，保險業者降低管理成本同時，亦得做出更準確的定價。</a:t>
            </a:r>
            <a:endParaRPr lang="zh-TW" altLang="en-US" dirty="0"/>
          </a:p>
        </p:txBody>
      </p:sp>
      <p:pic>
        <p:nvPicPr>
          <p:cNvPr id="3" name="圖片 2">
            <a:extLst>
              <a:ext uri="{FF2B5EF4-FFF2-40B4-BE49-F238E27FC236}">
                <a16:creationId xmlns:a16="http://schemas.microsoft.com/office/drawing/2014/main" xmlns="" id="{D90FF643-DBA4-B446-A894-EA64551A6C52}"/>
              </a:ext>
            </a:extLst>
          </p:cNvPr>
          <p:cNvPicPr>
            <a:picLocks noChangeAspect="1"/>
          </p:cNvPicPr>
          <p:nvPr/>
        </p:nvPicPr>
        <p:blipFill>
          <a:blip r:embed="rId3"/>
          <a:stretch>
            <a:fillRect/>
          </a:stretch>
        </p:blipFill>
        <p:spPr>
          <a:xfrm>
            <a:off x="730250" y="139700"/>
            <a:ext cx="1251490" cy="996950"/>
          </a:xfrm>
          <a:prstGeom prst="rect">
            <a:avLst/>
          </a:prstGeom>
        </p:spPr>
      </p:pic>
    </p:spTree>
    <p:extLst>
      <p:ext uri="{BB962C8B-B14F-4D97-AF65-F5344CB8AC3E}">
        <p14:creationId xmlns:p14="http://schemas.microsoft.com/office/powerpoint/2010/main" val="15451065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1DF472F7-1C2C-284A-A589-FD6356502311}"/>
              </a:ext>
            </a:extLst>
          </p:cNvPr>
          <p:cNvSpPr/>
          <p:nvPr/>
        </p:nvSpPr>
        <p:spPr>
          <a:xfrm>
            <a:off x="3455816" y="2674128"/>
            <a:ext cx="2608406" cy="707886"/>
          </a:xfrm>
          <a:prstGeom prst="rect">
            <a:avLst/>
          </a:prstGeom>
          <a:noFill/>
        </p:spPr>
        <p:txBody>
          <a:bodyPr wrap="none" lIns="91440" tIns="45720" rIns="91440" bIns="45720">
            <a:spAutoFit/>
          </a:bodyPr>
          <a:lstStyle/>
          <a:p>
            <a:pPr algn="ctr"/>
            <a:r>
              <a:rPr lang="en-US" altLang="zh-TW" sz="4000" b="1" cap="none" spc="0"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rPr>
              <a:t>Payments</a:t>
            </a:r>
            <a:endParaRPr lang="zh-TW" altLang="en-US" sz="4400" b="1" cap="none" spc="0"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4292331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DA814B84-5937-DF45-9507-2B214260B6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5246" t="19178" r="12918" b="16525"/>
          <a:stretch/>
        </p:blipFill>
        <p:spPr>
          <a:xfrm>
            <a:off x="824086" y="111608"/>
            <a:ext cx="1387678" cy="654145"/>
          </a:xfrm>
          <a:prstGeom prst="rect">
            <a:avLst/>
          </a:prstGeom>
        </p:spPr>
      </p:pic>
      <p:sp>
        <p:nvSpPr>
          <p:cNvPr id="6" name="文字方塊 5">
            <a:extLst>
              <a:ext uri="{FF2B5EF4-FFF2-40B4-BE49-F238E27FC236}">
                <a16:creationId xmlns:a16="http://schemas.microsoft.com/office/drawing/2014/main" xmlns="" id="{E9CF8D52-9F37-7049-9345-AEA2CC5A1131}"/>
              </a:ext>
            </a:extLst>
          </p:cNvPr>
          <p:cNvSpPr txBox="1"/>
          <p:nvPr/>
        </p:nvSpPr>
        <p:spPr>
          <a:xfrm>
            <a:off x="2350233" y="291212"/>
            <a:ext cx="2094176" cy="400110"/>
          </a:xfrm>
          <a:prstGeom prst="rect">
            <a:avLst/>
          </a:prstGeom>
          <a:noFill/>
        </p:spPr>
        <p:txBody>
          <a:bodyPr wrap="square" rtlCol="0">
            <a:spAutoFit/>
          </a:bodyPr>
          <a:lstStyle/>
          <a:p>
            <a:pPr algn="l"/>
            <a:r>
              <a:rPr kumimoji="1" lang="en-US" altLang="zh-TW" sz="2000" b="1" dirty="0">
                <a:latin typeface="微軟正黑體" panose="020B0604030504040204" pitchFamily="34" charset="-120"/>
                <a:ea typeface="微軟正黑體" panose="020B0604030504040204" pitchFamily="34" charset="-120"/>
              </a:rPr>
              <a:t>P2P</a:t>
            </a:r>
            <a:r>
              <a:rPr kumimoji="1" lang="zh-CN" altLang="en-US" sz="2000" b="1" dirty="0">
                <a:latin typeface="微軟正黑體" panose="020B0604030504040204" pitchFamily="34" charset="-120"/>
                <a:ea typeface="微軟正黑體" panose="020B0604030504040204" pitchFamily="34" charset="-120"/>
              </a:rPr>
              <a:t>支付服務</a:t>
            </a:r>
            <a:endParaRPr kumimoji="1" lang="zh-TW" altLang="en-US" sz="2000" b="1" dirty="0">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xmlns="" id="{FD59629F-773F-5145-8BF4-7AE267945E5E}"/>
              </a:ext>
            </a:extLst>
          </p:cNvPr>
          <p:cNvPicPr>
            <a:picLocks noChangeAspect="1"/>
          </p:cNvPicPr>
          <p:nvPr/>
        </p:nvPicPr>
        <p:blipFill>
          <a:blip r:embed="rId3"/>
          <a:stretch>
            <a:fillRect/>
          </a:stretch>
        </p:blipFill>
        <p:spPr>
          <a:xfrm>
            <a:off x="7078551" y="2301844"/>
            <a:ext cx="2068548" cy="3687663"/>
          </a:xfrm>
          <a:prstGeom prst="rect">
            <a:avLst/>
          </a:prstGeom>
        </p:spPr>
      </p:pic>
      <p:grpSp>
        <p:nvGrpSpPr>
          <p:cNvPr id="25" name="群組 24">
            <a:extLst>
              <a:ext uri="{FF2B5EF4-FFF2-40B4-BE49-F238E27FC236}">
                <a16:creationId xmlns:a16="http://schemas.microsoft.com/office/drawing/2014/main" xmlns="" id="{F8B598FD-2B1E-1146-B1A6-7A3787749F10}"/>
              </a:ext>
            </a:extLst>
          </p:cNvPr>
          <p:cNvGrpSpPr/>
          <p:nvPr/>
        </p:nvGrpSpPr>
        <p:grpSpPr>
          <a:xfrm>
            <a:off x="692124" y="1422358"/>
            <a:ext cx="8702536" cy="408623"/>
            <a:chOff x="809764" y="1009133"/>
            <a:chExt cx="8702536" cy="408623"/>
          </a:xfrm>
        </p:grpSpPr>
        <p:sp>
          <p:nvSpPr>
            <p:cNvPr id="13" name="文字方塊 12">
              <a:extLst>
                <a:ext uri="{FF2B5EF4-FFF2-40B4-BE49-F238E27FC236}">
                  <a16:creationId xmlns:a16="http://schemas.microsoft.com/office/drawing/2014/main" xmlns="" id="{8F34A0A5-327D-094B-A9DB-A0A2544349D0}"/>
                </a:ext>
              </a:extLst>
            </p:cNvPr>
            <p:cNvSpPr txBox="1"/>
            <p:nvPr/>
          </p:nvSpPr>
          <p:spPr>
            <a:xfrm>
              <a:off x="809764" y="1009133"/>
              <a:ext cx="1656000" cy="408623"/>
            </a:xfrm>
            <a:prstGeom prst="round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14" name="文字方塊 13">
              <a:extLst>
                <a:ext uri="{FF2B5EF4-FFF2-40B4-BE49-F238E27FC236}">
                  <a16:creationId xmlns:a16="http://schemas.microsoft.com/office/drawing/2014/main" xmlns="" id="{4BB519F2-2C30-CD48-92B6-CCDE94231930}"/>
                </a:ext>
              </a:extLst>
            </p:cNvPr>
            <p:cNvSpPr txBox="1"/>
            <p:nvPr/>
          </p:nvSpPr>
          <p:spPr>
            <a:xfrm>
              <a:off x="2465764" y="1066610"/>
              <a:ext cx="7046536" cy="307777"/>
            </a:xfrm>
            <a:prstGeom prst="rect">
              <a:avLst/>
            </a:prstGeom>
            <a:noFill/>
          </p:spPr>
          <p:txBody>
            <a:bodyPr wrap="square" rtlCol="0">
              <a:spAutoFit/>
            </a:bodyPr>
            <a:lstStyle/>
            <a:p>
              <a:pPr algn="l"/>
              <a:r>
                <a:rPr kumimoji="1" lang="zh-TW" altLang="en-US" dirty="0">
                  <a:latin typeface="微軟正黑體" panose="020B0604030504040204" pitchFamily="34" charset="-120"/>
                  <a:ea typeface="微軟正黑體" panose="020B0604030504040204" pitchFamily="34" charset="-120"/>
                </a:rPr>
                <a:t>聚餐後拆帳付款，須取得</a:t>
              </a:r>
              <a:r>
                <a:rPr kumimoji="1" lang="zh-CN" altLang="en-US" dirty="0">
                  <a:latin typeface="微軟正黑體" panose="020B0604030504040204" pitchFamily="34" charset="-120"/>
                  <a:ea typeface="微軟正黑體" panose="020B0604030504040204" pitchFamily="34" charset="-120"/>
                </a:rPr>
                <a:t>對方</a:t>
              </a:r>
              <a:r>
                <a:rPr kumimoji="1" lang="zh-TW" altLang="en-US" dirty="0">
                  <a:latin typeface="微軟正黑體" panose="020B0604030504040204" pitchFamily="34" charset="-120"/>
                  <a:ea typeface="微軟正黑體" panose="020B0604030504040204" pitchFamily="34" charset="-120"/>
                </a:rPr>
                <a:t>帳號，且要考慮跨行手續費</a:t>
              </a:r>
              <a:r>
                <a:rPr kumimoji="1" lang="en-US" altLang="zh-TW" dirty="0">
                  <a:latin typeface="微軟正黑體" panose="020B0604030504040204" pitchFamily="34" charset="-120"/>
                  <a:ea typeface="微軟正黑體" panose="020B0604030504040204" pitchFamily="34" charset="-120"/>
                </a:rPr>
                <a:t>…</a:t>
              </a:r>
              <a:endParaRPr kumimoji="1" lang="zh-TW" altLang="en-US" dirty="0">
                <a:latin typeface="微軟正黑體" panose="020B0604030504040204" pitchFamily="34" charset="-120"/>
                <a:ea typeface="微軟正黑體" panose="020B0604030504040204" pitchFamily="34" charset="-120"/>
              </a:endParaRPr>
            </a:p>
          </p:txBody>
        </p:sp>
      </p:grpSp>
      <p:grpSp>
        <p:nvGrpSpPr>
          <p:cNvPr id="26" name="群組 25">
            <a:extLst>
              <a:ext uri="{FF2B5EF4-FFF2-40B4-BE49-F238E27FC236}">
                <a16:creationId xmlns:a16="http://schemas.microsoft.com/office/drawing/2014/main" xmlns="" id="{80C9568D-DB1D-7048-AC6E-0E5201CEF6F1}"/>
              </a:ext>
            </a:extLst>
          </p:cNvPr>
          <p:cNvGrpSpPr/>
          <p:nvPr/>
        </p:nvGrpSpPr>
        <p:grpSpPr>
          <a:xfrm>
            <a:off x="677129" y="2301844"/>
            <a:ext cx="5954530" cy="3687663"/>
            <a:chOff x="677129" y="2301844"/>
            <a:chExt cx="5954530" cy="3687663"/>
          </a:xfrm>
          <a:effectLst>
            <a:outerShdw blurRad="50800" dist="38100" dir="2700000" algn="tl" rotWithShape="0">
              <a:prstClr val="black">
                <a:alpha val="40000"/>
              </a:prstClr>
            </a:outerShdw>
          </a:effectLst>
        </p:grpSpPr>
        <p:sp>
          <p:nvSpPr>
            <p:cNvPr id="16" name="Rectangle 2">
              <a:extLst>
                <a:ext uri="{FF2B5EF4-FFF2-40B4-BE49-F238E27FC236}">
                  <a16:creationId xmlns:a16="http://schemas.microsoft.com/office/drawing/2014/main" xmlns="" id="{C1A75E65-F618-F547-8D35-AC9C068B67D5}"/>
                </a:ext>
              </a:extLst>
            </p:cNvPr>
            <p:cNvSpPr>
              <a:spLocks noChangeArrowheads="1"/>
            </p:cNvSpPr>
            <p:nvPr/>
          </p:nvSpPr>
          <p:spPr bwMode="gray">
            <a:xfrm>
              <a:off x="677129" y="3357936"/>
              <a:ext cx="1312117" cy="846524"/>
            </a:xfrm>
            <a:prstGeom prst="rect">
              <a:avLst/>
            </a:prstGeom>
            <a:solidFill>
              <a:srgbClr val="007167"/>
            </a:solidFill>
            <a:ln w="9525" algn="ctr">
              <a:solidFill>
                <a:schemeClr val="bg1"/>
              </a:solidFill>
              <a:miter lim="800000"/>
              <a:headEnd type="none" w="lg" len="lg"/>
              <a:tailEnd type="none" w="lg" len="lg"/>
            </a:ln>
          </p:spPr>
          <p:txBody>
            <a:bodyPr tIns="91440" bIns="91440" anchor="ctr"/>
            <a:lstStyle/>
            <a:p>
              <a:pPr algn="ctr"/>
              <a:r>
                <a:rPr lang="zh-CN" altLang="en-US" sz="1600" b="1" dirty="0">
                  <a:solidFill>
                    <a:srgbClr val="FFFFFF"/>
                  </a:solidFill>
                  <a:latin typeface="微軟正黑體" panose="020B0604030504040204" pitchFamily="34" charset="-120"/>
                  <a:ea typeface="微軟正黑體" panose="020B0604030504040204" pitchFamily="34" charset="-120"/>
                </a:rPr>
                <a:t>用戶基數大</a:t>
              </a:r>
              <a:endParaRPr lang="en-US" sz="1600" b="1" dirty="0">
                <a:solidFill>
                  <a:srgbClr val="FFFFFF"/>
                </a:solidFill>
                <a:latin typeface="微軟正黑體" panose="020B0604030504040204" pitchFamily="34" charset="-120"/>
                <a:ea typeface="微軟正黑體" panose="020B0604030504040204" pitchFamily="34" charset="-120"/>
              </a:endParaRPr>
            </a:p>
          </p:txBody>
        </p:sp>
        <p:sp>
          <p:nvSpPr>
            <p:cNvPr id="17" name="Rectangle 3">
              <a:extLst>
                <a:ext uri="{FF2B5EF4-FFF2-40B4-BE49-F238E27FC236}">
                  <a16:creationId xmlns:a16="http://schemas.microsoft.com/office/drawing/2014/main" xmlns="" id="{4784D40A-F4A6-C642-8071-E40CA4DD6190}"/>
                </a:ext>
              </a:extLst>
            </p:cNvPr>
            <p:cNvSpPr>
              <a:spLocks noChangeArrowheads="1"/>
            </p:cNvSpPr>
            <p:nvPr/>
          </p:nvSpPr>
          <p:spPr bwMode="gray">
            <a:xfrm>
              <a:off x="2004334" y="3359393"/>
              <a:ext cx="4627325" cy="846524"/>
            </a:xfrm>
            <a:prstGeom prst="rect">
              <a:avLst/>
            </a:prstGeom>
            <a:solidFill>
              <a:schemeClr val="accent1"/>
            </a:solidFill>
            <a:ln w="9525" algn="ctr">
              <a:solidFill>
                <a:schemeClr val="bg1"/>
              </a:solidFill>
              <a:prstDash val="solid"/>
              <a:miter lim="800000"/>
              <a:headEnd type="none" w="lg" len="lg"/>
              <a:tailEnd type="none" w="lg" len="lg"/>
            </a:ln>
          </p:spPr>
          <p:txBody>
            <a:bodyPr tIns="91440" bIns="91440" anchor="ctr" anchorCtr="0"/>
            <a:lstStyle/>
            <a:p>
              <a:pPr algn="just"/>
              <a:r>
                <a:rPr lang="zh-TW" altLang="en-US" dirty="0">
                  <a:solidFill>
                    <a:srgbClr val="212529"/>
                  </a:solidFill>
                  <a:latin typeface="微軟正黑體" panose="020B0604030504040204" pitchFamily="34" charset="-120"/>
                  <a:ea typeface="微軟正黑體" panose="020B0604030504040204" pitchFamily="34" charset="-120"/>
                </a:rPr>
                <a:t>受到美國超過</a:t>
              </a:r>
              <a:r>
                <a:rPr lang="en-US" altLang="zh-TW" dirty="0">
                  <a:solidFill>
                    <a:srgbClr val="212529"/>
                  </a:solidFill>
                  <a:latin typeface="微軟正黑體" panose="020B0604030504040204" pitchFamily="34" charset="-120"/>
                  <a:ea typeface="微軟正黑體" panose="020B0604030504040204" pitchFamily="34" charset="-120"/>
                </a:rPr>
                <a:t>30</a:t>
              </a:r>
              <a:r>
                <a:rPr lang="zh-TW" altLang="en-US" dirty="0">
                  <a:solidFill>
                    <a:srgbClr val="212529"/>
                  </a:solidFill>
                  <a:latin typeface="微軟正黑體" panose="020B0604030504040204" pitchFamily="34" charset="-120"/>
                  <a:ea typeface="微軟正黑體" panose="020B0604030504040204" pitchFamily="34" charset="-120"/>
                </a:rPr>
                <a:t>家主流銀行支持，多達</a:t>
              </a:r>
              <a:r>
                <a:rPr lang="en-US" altLang="zh-TW" dirty="0">
                  <a:solidFill>
                    <a:srgbClr val="212529"/>
                  </a:solidFill>
                  <a:latin typeface="微軟正黑體" panose="020B0604030504040204" pitchFamily="34" charset="-120"/>
                  <a:ea typeface="微軟正黑體" panose="020B0604030504040204" pitchFamily="34" charset="-120"/>
                </a:rPr>
                <a:t>8,400</a:t>
              </a:r>
              <a:r>
                <a:rPr lang="zh-TW" altLang="en-US" dirty="0">
                  <a:solidFill>
                    <a:srgbClr val="212529"/>
                  </a:solidFill>
                  <a:latin typeface="微軟正黑體" panose="020B0604030504040204" pitchFamily="34" charset="-120"/>
                  <a:ea typeface="微軟正黑體" panose="020B0604030504040204" pitchFamily="34" charset="-120"/>
                </a:rPr>
                <a:t>萬名的上述銀行用戶，無需另外申辦帳號，就能直接使用</a:t>
              </a:r>
              <a:r>
                <a:rPr lang="en" altLang="zh-TW" dirty="0" err="1">
                  <a:solidFill>
                    <a:srgbClr val="212529"/>
                  </a:solidFill>
                  <a:latin typeface="微軟正黑體" panose="020B0604030504040204" pitchFamily="34" charset="-120"/>
                  <a:ea typeface="微軟正黑體" panose="020B0604030504040204" pitchFamily="34" charset="-120"/>
                </a:rPr>
                <a:t>Zelle</a:t>
              </a:r>
              <a:r>
                <a:rPr lang="zh-TW" altLang="en-US" dirty="0">
                  <a:solidFill>
                    <a:srgbClr val="212529"/>
                  </a:solidFill>
                  <a:latin typeface="微軟正黑體" panose="020B0604030504040204" pitchFamily="34" charset="-120"/>
                  <a:ea typeface="微軟正黑體" panose="020B0604030504040204" pitchFamily="34" charset="-120"/>
                </a:rPr>
                <a:t>服務</a:t>
              </a:r>
            </a:p>
          </p:txBody>
        </p:sp>
        <p:sp>
          <p:nvSpPr>
            <p:cNvPr id="18" name="Rectangle 2">
              <a:extLst>
                <a:ext uri="{FF2B5EF4-FFF2-40B4-BE49-F238E27FC236}">
                  <a16:creationId xmlns:a16="http://schemas.microsoft.com/office/drawing/2014/main" xmlns="" id="{9EC123FB-3E57-4D43-9312-5FC24E6B662F}"/>
                </a:ext>
              </a:extLst>
            </p:cNvPr>
            <p:cNvSpPr>
              <a:spLocks noChangeArrowheads="1"/>
            </p:cNvSpPr>
            <p:nvPr/>
          </p:nvSpPr>
          <p:spPr bwMode="gray">
            <a:xfrm>
              <a:off x="677129" y="4247098"/>
              <a:ext cx="1312117" cy="846524"/>
            </a:xfrm>
            <a:prstGeom prst="rect">
              <a:avLst/>
            </a:prstGeom>
            <a:solidFill>
              <a:srgbClr val="007167"/>
            </a:solidFill>
            <a:ln w="9525" algn="ctr">
              <a:solidFill>
                <a:schemeClr val="bg1"/>
              </a:solidFill>
              <a:miter lim="800000"/>
              <a:headEnd type="none" w="lg" len="lg"/>
              <a:tailEnd type="none" w="lg" len="lg"/>
            </a:ln>
          </p:spPr>
          <p:txBody>
            <a:bodyPr tIns="91440" bIns="91440" anchor="ctr"/>
            <a:lstStyle/>
            <a:p>
              <a:pPr algn="ctr"/>
              <a:r>
                <a:rPr lang="zh-CN" altLang="en-US" sz="1600" b="1" dirty="0">
                  <a:solidFill>
                    <a:srgbClr val="FFFFFF"/>
                  </a:solidFill>
                  <a:latin typeface="微軟正黑體" panose="020B0604030504040204" pitchFamily="34" charset="-120"/>
                  <a:ea typeface="微軟正黑體" panose="020B0604030504040204" pitchFamily="34" charset="-120"/>
                </a:rPr>
                <a:t>入帳速度快</a:t>
              </a:r>
              <a:endParaRPr lang="en-US" sz="1600" b="1" dirty="0">
                <a:solidFill>
                  <a:srgbClr val="FFFFFF"/>
                </a:solidFill>
                <a:latin typeface="微軟正黑體" panose="020B0604030504040204" pitchFamily="34" charset="-120"/>
                <a:ea typeface="微軟正黑體" panose="020B0604030504040204" pitchFamily="34" charset="-120"/>
              </a:endParaRPr>
            </a:p>
          </p:txBody>
        </p:sp>
        <p:sp>
          <p:nvSpPr>
            <p:cNvPr id="19" name="Rectangle 3">
              <a:extLst>
                <a:ext uri="{FF2B5EF4-FFF2-40B4-BE49-F238E27FC236}">
                  <a16:creationId xmlns:a16="http://schemas.microsoft.com/office/drawing/2014/main" xmlns="" id="{BD0067DF-3896-7E48-8654-5025D91812B6}"/>
                </a:ext>
              </a:extLst>
            </p:cNvPr>
            <p:cNvSpPr>
              <a:spLocks noChangeArrowheads="1"/>
            </p:cNvSpPr>
            <p:nvPr/>
          </p:nvSpPr>
          <p:spPr bwMode="gray">
            <a:xfrm>
              <a:off x="2004334" y="4248555"/>
              <a:ext cx="4627325" cy="846524"/>
            </a:xfrm>
            <a:prstGeom prst="rect">
              <a:avLst/>
            </a:prstGeom>
            <a:solidFill>
              <a:schemeClr val="accent1"/>
            </a:solidFill>
            <a:ln w="9525" algn="ctr">
              <a:solidFill>
                <a:schemeClr val="bg1"/>
              </a:solidFill>
              <a:prstDash val="solid"/>
              <a:miter lim="800000"/>
              <a:headEnd type="none" w="lg" len="lg"/>
              <a:tailEnd type="none" w="lg" len="lg"/>
            </a:ln>
          </p:spPr>
          <p:txBody>
            <a:bodyPr tIns="91440" bIns="91440" anchor="ctr" anchorCtr="0"/>
            <a:lstStyle/>
            <a:p>
              <a:pPr algn="just"/>
              <a:r>
                <a:rPr lang="zh-TW" altLang="en-US" dirty="0">
                  <a:solidFill>
                    <a:srgbClr val="212529"/>
                  </a:solidFill>
                  <a:latin typeface="微軟正黑體" panose="020B0604030504040204" pitchFamily="34" charset="-120"/>
                  <a:ea typeface="微軟正黑體" panose="020B0604030504040204" pitchFamily="34" charset="-120"/>
                </a:rPr>
                <a:t>由於</a:t>
              </a:r>
              <a:r>
                <a:rPr lang="en" altLang="zh-TW" dirty="0" err="1">
                  <a:solidFill>
                    <a:srgbClr val="212529"/>
                  </a:solidFill>
                  <a:latin typeface="微軟正黑體" panose="020B0604030504040204" pitchFamily="34" charset="-120"/>
                  <a:ea typeface="微軟正黑體" panose="020B0604030504040204" pitchFamily="34" charset="-120"/>
                </a:rPr>
                <a:t>Zelle</a:t>
              </a:r>
              <a:r>
                <a:rPr lang="zh-TW" altLang="en-US" dirty="0">
                  <a:solidFill>
                    <a:srgbClr val="212529"/>
                  </a:solidFill>
                  <a:latin typeface="微軟正黑體" panose="020B0604030504040204" pitchFamily="34" charset="-120"/>
                  <a:ea typeface="微軟正黑體" panose="020B0604030504040204" pitchFamily="34" charset="-120"/>
                </a:rPr>
                <a:t>獲得既有銀行的金流體系支援，且內嵌在各家銀行的應用程式中，故入帳速度優於其他</a:t>
              </a:r>
              <a:r>
                <a:rPr lang="en" altLang="zh-TW" dirty="0">
                  <a:solidFill>
                    <a:srgbClr val="212529"/>
                  </a:solidFill>
                  <a:latin typeface="微軟正黑體" panose="020B0604030504040204" pitchFamily="34" charset="-120"/>
                  <a:ea typeface="微軟正黑體" panose="020B0604030504040204" pitchFamily="34" charset="-120"/>
                </a:rPr>
                <a:t>P2P</a:t>
              </a:r>
              <a:r>
                <a:rPr lang="zh-TW" altLang="en-US" dirty="0">
                  <a:solidFill>
                    <a:srgbClr val="212529"/>
                  </a:solidFill>
                  <a:latin typeface="微軟正黑體" panose="020B0604030504040204" pitchFamily="34" charset="-120"/>
                  <a:ea typeface="微軟正黑體" panose="020B0604030504040204" pitchFamily="34" charset="-120"/>
                </a:rPr>
                <a:t>支付服務</a:t>
              </a:r>
            </a:p>
          </p:txBody>
        </p:sp>
        <p:sp>
          <p:nvSpPr>
            <p:cNvPr id="21" name="Rectangle 2">
              <a:extLst>
                <a:ext uri="{FF2B5EF4-FFF2-40B4-BE49-F238E27FC236}">
                  <a16:creationId xmlns:a16="http://schemas.microsoft.com/office/drawing/2014/main" xmlns="" id="{DA35B282-EEA7-EB45-9C6E-C3E257A34E23}"/>
                </a:ext>
              </a:extLst>
            </p:cNvPr>
            <p:cNvSpPr>
              <a:spLocks noChangeArrowheads="1"/>
            </p:cNvSpPr>
            <p:nvPr/>
          </p:nvSpPr>
          <p:spPr bwMode="gray">
            <a:xfrm>
              <a:off x="677129" y="5141526"/>
              <a:ext cx="1312117" cy="846524"/>
            </a:xfrm>
            <a:prstGeom prst="rect">
              <a:avLst/>
            </a:prstGeom>
            <a:solidFill>
              <a:srgbClr val="007167"/>
            </a:solidFill>
            <a:ln w="9525" algn="ctr">
              <a:solidFill>
                <a:schemeClr val="bg1"/>
              </a:solidFill>
              <a:miter lim="800000"/>
              <a:headEnd type="none" w="lg" len="lg"/>
              <a:tailEnd type="none" w="lg" len="lg"/>
            </a:ln>
          </p:spPr>
          <p:txBody>
            <a:bodyPr tIns="91440" bIns="91440" anchor="ctr"/>
            <a:lstStyle/>
            <a:p>
              <a:pPr algn="ctr"/>
              <a:r>
                <a:rPr lang="zh-CN" altLang="en-US" sz="1600" b="1" dirty="0">
                  <a:solidFill>
                    <a:srgbClr val="FFFFFF"/>
                  </a:solidFill>
                  <a:latin typeface="微軟正黑體" panose="020B0604030504040204" pitchFamily="34" charset="-120"/>
                  <a:ea typeface="微軟正黑體" panose="020B0604030504040204" pitchFamily="34" charset="-120"/>
                </a:rPr>
                <a:t>免手續費</a:t>
              </a:r>
              <a:endParaRPr lang="en-US" sz="1600" b="1" dirty="0">
                <a:solidFill>
                  <a:srgbClr val="FFFFFF"/>
                </a:solidFill>
                <a:latin typeface="微軟正黑體" panose="020B0604030504040204" pitchFamily="34" charset="-120"/>
                <a:ea typeface="微軟正黑體" panose="020B0604030504040204" pitchFamily="34" charset="-120"/>
              </a:endParaRPr>
            </a:p>
          </p:txBody>
        </p:sp>
        <p:sp>
          <p:nvSpPr>
            <p:cNvPr id="22" name="Rectangle 3">
              <a:extLst>
                <a:ext uri="{FF2B5EF4-FFF2-40B4-BE49-F238E27FC236}">
                  <a16:creationId xmlns:a16="http://schemas.microsoft.com/office/drawing/2014/main" xmlns="" id="{2BCDE36D-0B2F-264D-883F-CDD456AEBF12}"/>
                </a:ext>
              </a:extLst>
            </p:cNvPr>
            <p:cNvSpPr>
              <a:spLocks noChangeArrowheads="1"/>
            </p:cNvSpPr>
            <p:nvPr/>
          </p:nvSpPr>
          <p:spPr bwMode="gray">
            <a:xfrm>
              <a:off x="2004334" y="5142983"/>
              <a:ext cx="4627325" cy="846524"/>
            </a:xfrm>
            <a:prstGeom prst="rect">
              <a:avLst/>
            </a:prstGeom>
            <a:solidFill>
              <a:schemeClr val="accent1"/>
            </a:solidFill>
            <a:ln w="9525" algn="ctr">
              <a:solidFill>
                <a:schemeClr val="bg1"/>
              </a:solidFill>
              <a:prstDash val="solid"/>
              <a:miter lim="800000"/>
              <a:headEnd type="none" w="lg" len="lg"/>
              <a:tailEnd type="none" w="lg" len="lg"/>
            </a:ln>
          </p:spPr>
          <p:txBody>
            <a:bodyPr tIns="91440" bIns="91440" anchor="ctr" anchorCtr="0"/>
            <a:lstStyle/>
            <a:p>
              <a:pPr algn="just"/>
              <a:r>
                <a:rPr lang="zh-TW" altLang="en-US" dirty="0">
                  <a:solidFill>
                    <a:srgbClr val="212529"/>
                  </a:solidFill>
                  <a:latin typeface="微軟正黑體" panose="020B0604030504040204" pitchFamily="34" charset="-120"/>
                  <a:ea typeface="微軟正黑體" panose="020B0604030504040204" pitchFamily="34" charset="-120"/>
                </a:rPr>
                <a:t>因多數銀行皆在</a:t>
              </a:r>
              <a:r>
                <a:rPr lang="en" altLang="zh-TW" dirty="0" err="1">
                  <a:solidFill>
                    <a:srgbClr val="212529"/>
                  </a:solidFill>
                  <a:latin typeface="微軟正黑體" panose="020B0604030504040204" pitchFamily="34" charset="-120"/>
                  <a:ea typeface="微軟正黑體" panose="020B0604030504040204" pitchFamily="34" charset="-120"/>
                </a:rPr>
                <a:t>Zelle</a:t>
              </a:r>
              <a:r>
                <a:rPr lang="zh-CN" altLang="en-US" dirty="0">
                  <a:solidFill>
                    <a:srgbClr val="212529"/>
                  </a:solidFill>
                  <a:latin typeface="微軟正黑體" panose="020B0604030504040204" pitchFamily="34" charset="-120"/>
                  <a:ea typeface="微軟正黑體" panose="020B0604030504040204" pitchFamily="34" charset="-120"/>
                </a:rPr>
                <a:t>合作網絡內，所以</a:t>
              </a:r>
              <a:r>
                <a:rPr lang="zh-TW" altLang="en-US" dirty="0">
                  <a:solidFill>
                    <a:srgbClr val="212529"/>
                  </a:solidFill>
                  <a:latin typeface="微軟正黑體" panose="020B0604030504040204" pitchFamily="34" charset="-120"/>
                  <a:ea typeface="微軟正黑體" panose="020B0604030504040204" pitchFamily="34" charset="-120"/>
                </a:rPr>
                <a:t>即使不同人有不同銀行帳戶，都可以用</a:t>
              </a:r>
              <a:r>
                <a:rPr lang="en" altLang="zh-TW" dirty="0" err="1">
                  <a:solidFill>
                    <a:srgbClr val="212529"/>
                  </a:solidFill>
                  <a:latin typeface="微軟正黑體" panose="020B0604030504040204" pitchFamily="34" charset="-120"/>
                  <a:ea typeface="微軟正黑體" panose="020B0604030504040204" pitchFamily="34" charset="-120"/>
                </a:rPr>
                <a:t>Zelle</a:t>
              </a:r>
              <a:r>
                <a:rPr lang="en" altLang="zh-TW" dirty="0">
                  <a:solidFill>
                    <a:srgbClr val="212529"/>
                  </a:solidFill>
                  <a:latin typeface="微軟正黑體" panose="020B0604030504040204" pitchFamily="34" charset="-120"/>
                  <a:ea typeface="微軟正黑體" panose="020B0604030504040204" pitchFamily="34" charset="-120"/>
                </a:rPr>
                <a:t> </a:t>
              </a:r>
              <a:r>
                <a:rPr lang="zh-TW" altLang="en-US" dirty="0">
                  <a:solidFill>
                    <a:srgbClr val="212529"/>
                  </a:solidFill>
                  <a:latin typeface="微軟正黑體" panose="020B0604030504040204" pitchFamily="34" charset="-120"/>
                  <a:ea typeface="微軟正黑體" panose="020B0604030504040204" pitchFamily="34" charset="-120"/>
                </a:rPr>
                <a:t>支付而不需手續費</a:t>
              </a:r>
            </a:p>
          </p:txBody>
        </p:sp>
        <p:sp>
          <p:nvSpPr>
            <p:cNvPr id="23" name="Rectangle 2">
              <a:extLst>
                <a:ext uri="{FF2B5EF4-FFF2-40B4-BE49-F238E27FC236}">
                  <a16:creationId xmlns:a16="http://schemas.microsoft.com/office/drawing/2014/main" xmlns="" id="{22ED6F02-1DB5-A34C-91C1-B9018662A2BC}"/>
                </a:ext>
              </a:extLst>
            </p:cNvPr>
            <p:cNvSpPr>
              <a:spLocks noChangeArrowheads="1"/>
            </p:cNvSpPr>
            <p:nvPr/>
          </p:nvSpPr>
          <p:spPr bwMode="gray">
            <a:xfrm>
              <a:off x="677129" y="2301844"/>
              <a:ext cx="1312117" cy="1030912"/>
            </a:xfrm>
            <a:prstGeom prst="rect">
              <a:avLst/>
            </a:prstGeom>
            <a:solidFill>
              <a:srgbClr val="007167"/>
            </a:solidFill>
            <a:ln w="9525" algn="ctr">
              <a:solidFill>
                <a:schemeClr val="bg1"/>
              </a:solidFill>
              <a:miter lim="800000"/>
              <a:headEnd type="none" w="lg" len="lg"/>
              <a:tailEnd type="none" w="lg" len="lg"/>
            </a:ln>
          </p:spPr>
          <p:txBody>
            <a:bodyPr tIns="91440" bIns="91440" anchor="ctr"/>
            <a:lstStyle/>
            <a:p>
              <a:pPr algn="l"/>
              <a:r>
                <a:rPr lang="zh-TW" altLang="en-US" sz="1600" b="1" dirty="0">
                  <a:solidFill>
                    <a:srgbClr val="FFFFFF"/>
                  </a:solidFill>
                  <a:latin typeface="微軟正黑體" panose="020B0604030504040204" pitchFamily="34" charset="-120"/>
                  <a:ea typeface="微軟正黑體" panose="020B0604030504040204" pitchFamily="34" charset="-120"/>
                </a:rPr>
                <a:t>輸入電話或</a:t>
              </a:r>
              <a:r>
                <a:rPr lang="en" altLang="zh-TW" sz="1600" b="1" dirty="0">
                  <a:solidFill>
                    <a:srgbClr val="FFFFFF"/>
                  </a:solidFill>
                  <a:latin typeface="微軟正黑體" panose="020B0604030504040204" pitchFamily="34" charset="-120"/>
                  <a:ea typeface="微軟正黑體" panose="020B0604030504040204" pitchFamily="34" charset="-120"/>
                </a:rPr>
                <a:t>email</a:t>
              </a:r>
              <a:r>
                <a:rPr lang="zh-TW" altLang="en-US" sz="1600" b="1" dirty="0">
                  <a:solidFill>
                    <a:srgbClr val="FFFFFF"/>
                  </a:solidFill>
                  <a:latin typeface="微軟正黑體" panose="020B0604030504040204" pitchFamily="34" charset="-120"/>
                  <a:ea typeface="微軟正黑體" panose="020B0604030504040204" pitchFamily="34" charset="-120"/>
                </a:rPr>
                <a:t>即可轉帳</a:t>
              </a:r>
              <a:endParaRPr lang="en-US" sz="1600" b="1" dirty="0">
                <a:solidFill>
                  <a:srgbClr val="FFFFFF"/>
                </a:solidFill>
                <a:latin typeface="微軟正黑體" panose="020B0604030504040204" pitchFamily="34" charset="-120"/>
                <a:ea typeface="微軟正黑體" panose="020B0604030504040204" pitchFamily="34" charset="-120"/>
              </a:endParaRPr>
            </a:p>
          </p:txBody>
        </p:sp>
        <p:sp>
          <p:nvSpPr>
            <p:cNvPr id="24" name="Rectangle 3">
              <a:extLst>
                <a:ext uri="{FF2B5EF4-FFF2-40B4-BE49-F238E27FC236}">
                  <a16:creationId xmlns:a16="http://schemas.microsoft.com/office/drawing/2014/main" xmlns="" id="{56798DAC-80FE-3F4F-A845-2B3BF6925039}"/>
                </a:ext>
              </a:extLst>
            </p:cNvPr>
            <p:cNvSpPr>
              <a:spLocks noChangeArrowheads="1"/>
            </p:cNvSpPr>
            <p:nvPr/>
          </p:nvSpPr>
          <p:spPr bwMode="gray">
            <a:xfrm>
              <a:off x="2004334" y="2303301"/>
              <a:ext cx="4627325" cy="1030912"/>
            </a:xfrm>
            <a:prstGeom prst="rect">
              <a:avLst/>
            </a:prstGeom>
            <a:solidFill>
              <a:schemeClr val="accent1"/>
            </a:solidFill>
            <a:ln w="9525" algn="ctr">
              <a:solidFill>
                <a:schemeClr val="bg1"/>
              </a:solidFill>
              <a:prstDash val="solid"/>
              <a:miter lim="800000"/>
              <a:headEnd type="none" w="lg" len="lg"/>
              <a:tailEnd type="none" w="lg" len="lg"/>
            </a:ln>
          </p:spPr>
          <p:txBody>
            <a:bodyPr tIns="91440" bIns="91440" anchor="ctr" anchorCtr="0"/>
            <a:lstStyle/>
            <a:p>
              <a:pPr algn="just"/>
              <a:r>
                <a:rPr lang="zh-TW" altLang="en-US" dirty="0">
                  <a:solidFill>
                    <a:srgbClr val="212529"/>
                  </a:solidFill>
                  <a:latin typeface="微軟正黑體" panose="020B0604030504040204" pitchFamily="34" charset="-120"/>
                  <a:ea typeface="微軟正黑體" panose="020B0604030504040204" pitchFamily="34" charset="-120"/>
                </a:rPr>
                <a:t>用戶僅需要收款人的電話號碼或</a:t>
              </a:r>
              <a:r>
                <a:rPr lang="en" altLang="zh-TW" dirty="0">
                  <a:solidFill>
                    <a:srgbClr val="212529"/>
                  </a:solidFill>
                  <a:latin typeface="微軟正黑體" panose="020B0604030504040204" pitchFamily="34" charset="-120"/>
                  <a:ea typeface="微軟正黑體" panose="020B0604030504040204" pitchFamily="34" charset="-120"/>
                </a:rPr>
                <a:t>email</a:t>
              </a:r>
              <a:r>
                <a:rPr lang="zh-TW" altLang="en-US" dirty="0">
                  <a:solidFill>
                    <a:srgbClr val="212529"/>
                  </a:solidFill>
                  <a:latin typeface="微軟正黑體" panose="020B0604030504040204" pitchFamily="34" charset="-120"/>
                  <a:ea typeface="微軟正黑體" panose="020B0604030504040204" pitchFamily="34" charset="-120"/>
                </a:rPr>
                <a:t>地址、無需輸入銀行帳戶，就能輕鬆完成拆帳或轉帳，省去過去的現金交易，或是需要開支票、臨櫃匯款、</a:t>
              </a:r>
              <a:r>
                <a:rPr lang="en" altLang="zh-TW" dirty="0">
                  <a:solidFill>
                    <a:srgbClr val="212529"/>
                  </a:solidFill>
                  <a:latin typeface="微軟正黑體" panose="020B0604030504040204" pitchFamily="34" charset="-120"/>
                  <a:ea typeface="微軟正黑體" panose="020B0604030504040204" pitchFamily="34" charset="-120"/>
                </a:rPr>
                <a:t>ATM</a:t>
              </a:r>
              <a:r>
                <a:rPr lang="zh-TW" altLang="en-US" dirty="0">
                  <a:solidFill>
                    <a:srgbClr val="212529"/>
                  </a:solidFill>
                  <a:latin typeface="微軟正黑體" panose="020B0604030504040204" pitchFamily="34" charset="-120"/>
                  <a:ea typeface="微軟正黑體" panose="020B0604030504040204" pitchFamily="34" charset="-120"/>
                </a:rPr>
                <a:t>提款機轉帳的冗長流程</a:t>
              </a:r>
            </a:p>
          </p:txBody>
        </p:sp>
      </p:grpSp>
      <p:sp>
        <p:nvSpPr>
          <p:cNvPr id="28" name="Freeform 10">
            <a:extLst>
              <a:ext uri="{FF2B5EF4-FFF2-40B4-BE49-F238E27FC236}">
                <a16:creationId xmlns:a16="http://schemas.microsoft.com/office/drawing/2014/main" xmlns="" id="{C6645030-512A-8247-BE16-8FD7626A1942}"/>
              </a:ext>
            </a:extLst>
          </p:cNvPr>
          <p:cNvSpPr>
            <a:spLocks/>
          </p:cNvSpPr>
          <p:nvPr/>
        </p:nvSpPr>
        <p:spPr bwMode="gray">
          <a:xfrm>
            <a:off x="230237" y="2621446"/>
            <a:ext cx="461887" cy="4826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C10307"/>
          </a:solidFill>
          <a:ln w="9525" cap="flat" cmpd="sng">
            <a:noFill/>
            <a:prstDash val="solid"/>
            <a:round/>
            <a:headEnd type="none" w="med" len="med"/>
            <a:tailEnd type="none" w="med" len="med"/>
          </a:ln>
        </p:spPr>
        <p:txBody>
          <a:bodyPr tIns="91440" bIns="91440" anchor="ctr"/>
          <a:lstStyle/>
          <a:p>
            <a:pPr fontAlgn="base">
              <a:spcBef>
                <a:spcPct val="0"/>
              </a:spcBef>
              <a:spcAft>
                <a:spcPct val="0"/>
              </a:spcAft>
            </a:pPr>
            <a:endParaRPr lang="en-US" sz="1400" b="1">
              <a:solidFill>
                <a:srgbClr val="000000"/>
              </a:solidFill>
            </a:endParaRPr>
          </a:p>
        </p:txBody>
      </p:sp>
    </p:spTree>
    <p:extLst>
      <p:ext uri="{BB962C8B-B14F-4D97-AF65-F5344CB8AC3E}">
        <p14:creationId xmlns:p14="http://schemas.microsoft.com/office/powerpoint/2010/main" val="16276186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FEDA9B00-2028-F542-B89D-F4D7E994C88F}"/>
              </a:ext>
            </a:extLst>
          </p:cNvPr>
          <p:cNvSpPr/>
          <p:nvPr/>
        </p:nvSpPr>
        <p:spPr>
          <a:xfrm>
            <a:off x="1939985" y="2776835"/>
            <a:ext cx="6343403" cy="707886"/>
          </a:xfrm>
          <a:prstGeom prst="rect">
            <a:avLst/>
          </a:prstGeom>
          <a:noFill/>
          <a:effectLst>
            <a:outerShdw blurRad="76200" dist="12700" dir="2700000" sy="-23000" kx="-800400" algn="bl" rotWithShape="0">
              <a:prstClr val="black">
                <a:alpha val="20000"/>
              </a:prstClr>
            </a:outerShdw>
          </a:effectLst>
        </p:spPr>
        <p:txBody>
          <a:bodyPr wrap="none" lIns="91440" tIns="45720" rIns="91440" bIns="45720">
            <a:spAutoFit/>
          </a:bodyPr>
          <a:lstStyle/>
          <a:p>
            <a:r>
              <a:rPr lang="en" altLang="zh-TW" sz="4000" b="1"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rPr>
              <a:t>Investment management </a:t>
            </a:r>
          </a:p>
        </p:txBody>
      </p:sp>
    </p:spTree>
    <p:extLst>
      <p:ext uri="{BB962C8B-B14F-4D97-AF65-F5344CB8AC3E}">
        <p14:creationId xmlns:p14="http://schemas.microsoft.com/office/powerpoint/2010/main" val="1358126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xmlns="" id="{92618081-566E-8E4C-BBAB-401B90B9CE0C}"/>
              </a:ext>
            </a:extLst>
          </p:cNvPr>
          <p:cNvSpPr txBox="1"/>
          <p:nvPr/>
        </p:nvSpPr>
        <p:spPr>
          <a:xfrm>
            <a:off x="236988" y="278939"/>
            <a:ext cx="2667000" cy="400110"/>
          </a:xfrm>
          <a:prstGeom prst="rect">
            <a:avLst/>
          </a:prstGeom>
          <a:noFill/>
        </p:spPr>
        <p:txBody>
          <a:bodyPr wrap="square" rtlCol="0">
            <a:spAutoFit/>
          </a:bodyPr>
          <a:lstStyle/>
          <a:p>
            <a:r>
              <a:rPr kumimoji="1" lang="zh-CN" altLang="en-US" sz="2000" b="1" dirty="0">
                <a:latin typeface="微軟正黑體" panose="020B0604030504040204" pitchFamily="34" charset="-120"/>
                <a:ea typeface="微軟正黑體" panose="020B0604030504040204" pitchFamily="34" charset="-120"/>
              </a:rPr>
              <a:t>新的投資理念</a:t>
            </a:r>
            <a:endParaRPr kumimoji="1" lang="zh-TW" altLang="en-US" sz="2000" b="1" dirty="0">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xmlns="" id="{739B2F7E-6086-0748-97BC-99ABAE3B37E5}"/>
              </a:ext>
            </a:extLst>
          </p:cNvPr>
          <p:cNvSpPr/>
          <p:nvPr/>
        </p:nvSpPr>
        <p:spPr>
          <a:xfrm>
            <a:off x="5345318" y="1011714"/>
            <a:ext cx="4229543" cy="738664"/>
          </a:xfrm>
          <a:prstGeom prst="rect">
            <a:avLst/>
          </a:prstGeom>
          <a:solidFill>
            <a:schemeClr val="bg2">
              <a:lumMod val="20000"/>
              <a:lumOff val="80000"/>
            </a:schemeClr>
          </a:solidFill>
        </p:spPr>
        <p:txBody>
          <a:bodyPr wrap="square">
            <a:spAutoFit/>
          </a:bodyPr>
          <a:lstStyle/>
          <a:p>
            <a:pPr algn="l"/>
            <a:r>
              <a:rPr lang="en" altLang="zh-TW" dirty="0" smtClean="0">
                <a:latin typeface="微軟正黑體" panose="020B0604030504040204" pitchFamily="34" charset="-120"/>
                <a:ea typeface="微軟正黑體" panose="020B0604030504040204" pitchFamily="34" charset="-120"/>
              </a:rPr>
              <a:t>Acorns</a:t>
            </a:r>
            <a:r>
              <a:rPr lang="zh-TW" altLang="en-US" dirty="0" smtClean="0">
                <a:latin typeface="微軟正黑體" panose="020B0604030504040204" pitchFamily="34" charset="-120"/>
                <a:ea typeface="微軟正黑體" panose="020B0604030504040204" pitchFamily="34" charset="-120"/>
              </a:rPr>
              <a:t>瞄準沒有</a:t>
            </a:r>
            <a:r>
              <a:rPr lang="zh-TW" altLang="en-US" dirty="0">
                <a:latin typeface="微軟正黑體" panose="020B0604030504040204" pitchFamily="34" charset="-120"/>
                <a:ea typeface="微軟正黑體" panose="020B0604030504040204" pitchFamily="34" charset="-120"/>
              </a:rPr>
              <a:t>存款習慣、不具備投資理財知識的美國年輕人族群，希望藉由自動化的方式，教導初出社會的新鮮人存款及投資的</a:t>
            </a:r>
            <a:r>
              <a:rPr lang="zh-TW" altLang="en-US" dirty="0" smtClean="0">
                <a:latin typeface="微軟正黑體" panose="020B0604030504040204" pitchFamily="34" charset="-120"/>
                <a:ea typeface="微軟正黑體" panose="020B0604030504040204" pitchFamily="34" charset="-120"/>
              </a:rPr>
              <a:t>重要性</a:t>
            </a:r>
            <a:endParaRPr lang="zh-TW" altLang="en-US" dirty="0">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xmlns="" id="{200460EA-9152-014D-B78A-2C61A3F06438}"/>
              </a:ext>
            </a:extLst>
          </p:cNvPr>
          <p:cNvPicPr>
            <a:picLocks noChangeAspect="1"/>
          </p:cNvPicPr>
          <p:nvPr/>
        </p:nvPicPr>
        <p:blipFill rotWithShape="1">
          <a:blip r:embed="rId3"/>
          <a:srcRect t="4277" b="5848"/>
          <a:stretch/>
        </p:blipFill>
        <p:spPr>
          <a:xfrm>
            <a:off x="10687122" y="3256158"/>
            <a:ext cx="1707188" cy="3118981"/>
          </a:xfrm>
          <a:prstGeom prst="rect">
            <a:avLst/>
          </a:prstGeom>
        </p:spPr>
      </p:pic>
      <p:grpSp>
        <p:nvGrpSpPr>
          <p:cNvPr id="26" name="群組 25">
            <a:extLst>
              <a:ext uri="{FF2B5EF4-FFF2-40B4-BE49-F238E27FC236}">
                <a16:creationId xmlns:a16="http://schemas.microsoft.com/office/drawing/2014/main" xmlns="" id="{3DE74105-C91C-2947-8C15-A684E9C558B5}"/>
              </a:ext>
            </a:extLst>
          </p:cNvPr>
          <p:cNvGrpSpPr/>
          <p:nvPr/>
        </p:nvGrpSpPr>
        <p:grpSpPr>
          <a:xfrm>
            <a:off x="910635" y="914010"/>
            <a:ext cx="4201314" cy="5489376"/>
            <a:chOff x="463285" y="923301"/>
            <a:chExt cx="4201314" cy="5489376"/>
          </a:xfrm>
        </p:grpSpPr>
        <p:pic>
          <p:nvPicPr>
            <p:cNvPr id="9" name="圖片 8">
              <a:extLst>
                <a:ext uri="{FF2B5EF4-FFF2-40B4-BE49-F238E27FC236}">
                  <a16:creationId xmlns:a16="http://schemas.microsoft.com/office/drawing/2014/main" xmlns="" id="{7E441862-51F8-9049-8B0D-9242CD53D67B}"/>
                </a:ext>
              </a:extLst>
            </p:cNvPr>
            <p:cNvPicPr>
              <a:picLocks noChangeAspect="1"/>
            </p:cNvPicPr>
            <p:nvPr/>
          </p:nvPicPr>
          <p:blipFill>
            <a:blip r:embed="rId4"/>
            <a:stretch>
              <a:fillRect/>
            </a:stretch>
          </p:blipFill>
          <p:spPr>
            <a:xfrm>
              <a:off x="551693" y="1267753"/>
              <a:ext cx="3809891" cy="2947480"/>
            </a:xfrm>
            <a:prstGeom prst="rect">
              <a:avLst/>
            </a:prstGeom>
          </p:spPr>
        </p:pic>
        <p:pic>
          <p:nvPicPr>
            <p:cNvPr id="7" name="圖片 6">
              <a:extLst>
                <a:ext uri="{FF2B5EF4-FFF2-40B4-BE49-F238E27FC236}">
                  <a16:creationId xmlns:a16="http://schemas.microsoft.com/office/drawing/2014/main" xmlns="" id="{F44AD14B-C273-1343-B90C-65B677091DAB}"/>
                </a:ext>
              </a:extLst>
            </p:cNvPr>
            <p:cNvPicPr>
              <a:picLocks noChangeAspect="1"/>
            </p:cNvPicPr>
            <p:nvPr/>
          </p:nvPicPr>
          <p:blipFill>
            <a:blip r:embed="rId5"/>
            <a:stretch>
              <a:fillRect/>
            </a:stretch>
          </p:blipFill>
          <p:spPr>
            <a:xfrm>
              <a:off x="463285" y="4099483"/>
              <a:ext cx="4201314" cy="2313194"/>
            </a:xfrm>
            <a:prstGeom prst="rect">
              <a:avLst/>
            </a:prstGeom>
          </p:spPr>
        </p:pic>
        <p:sp>
          <p:nvSpPr>
            <p:cNvPr id="14" name="矩形 13">
              <a:extLst>
                <a:ext uri="{FF2B5EF4-FFF2-40B4-BE49-F238E27FC236}">
                  <a16:creationId xmlns:a16="http://schemas.microsoft.com/office/drawing/2014/main" xmlns="" id="{ED59E024-3DC8-3C49-A0FE-3093B6C184C5}"/>
                </a:ext>
              </a:extLst>
            </p:cNvPr>
            <p:cNvSpPr/>
            <p:nvPr/>
          </p:nvSpPr>
          <p:spPr bwMode="auto">
            <a:xfrm>
              <a:off x="463285" y="1334963"/>
              <a:ext cx="4201314" cy="5076000"/>
            </a:xfrm>
            <a:prstGeom prst="rect">
              <a:avLst/>
            </a:prstGeom>
            <a:noFill/>
            <a:ln w="19050" cap="flat" cmpd="sng" algn="ctr">
              <a:solidFill>
                <a:schemeClr val="bg2"/>
              </a:solidFill>
              <a:prstDash val="dash"/>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5" name="文字方塊 4">
              <a:extLst>
                <a:ext uri="{FF2B5EF4-FFF2-40B4-BE49-F238E27FC236}">
                  <a16:creationId xmlns:a16="http://schemas.microsoft.com/office/drawing/2014/main" xmlns="" id="{C21602F3-303A-4641-A5B8-813E5AEB373D}"/>
                </a:ext>
              </a:extLst>
            </p:cNvPr>
            <p:cNvSpPr txBox="1"/>
            <p:nvPr/>
          </p:nvSpPr>
          <p:spPr>
            <a:xfrm>
              <a:off x="463285" y="923301"/>
              <a:ext cx="4201314" cy="46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r>
                <a:rPr kumimoji="1" lang="zh-TW" altLang="en-US" dirty="0">
                  <a:solidFill>
                    <a:schemeClr val="tx1"/>
                  </a:solidFill>
                  <a:latin typeface="微軟正黑體" panose="020B0604030504040204" pitchFamily="34" charset="-120"/>
                  <a:ea typeface="微軟正黑體" panose="020B0604030504040204" pitchFamily="34" charset="-120"/>
                </a:rPr>
                <a:t>化零為整</a:t>
              </a:r>
            </a:p>
          </p:txBody>
        </p:sp>
      </p:grpSp>
      <p:grpSp>
        <p:nvGrpSpPr>
          <p:cNvPr id="18" name="群組 17">
            <a:extLst>
              <a:ext uri="{FF2B5EF4-FFF2-40B4-BE49-F238E27FC236}">
                <a16:creationId xmlns:a16="http://schemas.microsoft.com/office/drawing/2014/main" xmlns="" id="{076F7006-3790-BF47-86F7-7C4B3CA456ED}"/>
              </a:ext>
            </a:extLst>
          </p:cNvPr>
          <p:cNvGrpSpPr/>
          <p:nvPr/>
        </p:nvGrpSpPr>
        <p:grpSpPr>
          <a:xfrm>
            <a:off x="5755330" y="1833715"/>
            <a:ext cx="3420000" cy="4638225"/>
            <a:chOff x="5644318" y="1166460"/>
            <a:chExt cx="3420000" cy="4638225"/>
          </a:xfrm>
        </p:grpSpPr>
        <p:pic>
          <p:nvPicPr>
            <p:cNvPr id="6" name="圖片 5">
              <a:extLst>
                <a:ext uri="{FF2B5EF4-FFF2-40B4-BE49-F238E27FC236}">
                  <a16:creationId xmlns:a16="http://schemas.microsoft.com/office/drawing/2014/main" xmlns="" id="{6D45D9C3-D46D-7643-8BEE-10E06FFFD60A}"/>
                </a:ext>
              </a:extLst>
            </p:cNvPr>
            <p:cNvPicPr>
              <a:picLocks noChangeAspect="1"/>
            </p:cNvPicPr>
            <p:nvPr/>
          </p:nvPicPr>
          <p:blipFill rotWithShape="1">
            <a:blip r:embed="rId6"/>
            <a:srcRect l="3770"/>
            <a:stretch/>
          </p:blipFill>
          <p:spPr>
            <a:xfrm>
              <a:off x="6179165" y="3018325"/>
              <a:ext cx="2364740" cy="2712020"/>
            </a:xfrm>
            <a:prstGeom prst="rect">
              <a:avLst/>
            </a:prstGeom>
          </p:spPr>
        </p:pic>
        <p:grpSp>
          <p:nvGrpSpPr>
            <p:cNvPr id="17" name="群組 16">
              <a:extLst>
                <a:ext uri="{FF2B5EF4-FFF2-40B4-BE49-F238E27FC236}">
                  <a16:creationId xmlns:a16="http://schemas.microsoft.com/office/drawing/2014/main" xmlns="" id="{31F92BE7-668E-AF4D-A5AF-2C3207C7178B}"/>
                </a:ext>
              </a:extLst>
            </p:cNvPr>
            <p:cNvGrpSpPr/>
            <p:nvPr/>
          </p:nvGrpSpPr>
          <p:grpSpPr>
            <a:xfrm>
              <a:off x="5644318" y="1166460"/>
              <a:ext cx="3420000" cy="4638225"/>
              <a:chOff x="5644318" y="1166460"/>
              <a:chExt cx="3420000" cy="4638225"/>
            </a:xfrm>
          </p:grpSpPr>
          <p:sp>
            <p:nvSpPr>
              <p:cNvPr id="4" name="矩形 3">
                <a:extLst>
                  <a:ext uri="{FF2B5EF4-FFF2-40B4-BE49-F238E27FC236}">
                    <a16:creationId xmlns:a16="http://schemas.microsoft.com/office/drawing/2014/main" xmlns="" id="{F4E64AAB-5015-314A-A2A2-5D43F6FC7AED}"/>
                  </a:ext>
                </a:extLst>
              </p:cNvPr>
              <p:cNvSpPr/>
              <p:nvPr/>
            </p:nvSpPr>
            <p:spPr>
              <a:xfrm>
                <a:off x="5698064" y="1681486"/>
                <a:ext cx="3307042" cy="1384995"/>
              </a:xfrm>
              <a:prstGeom prst="rect">
                <a:avLst/>
              </a:prstGeom>
            </p:spPr>
            <p:txBody>
              <a:bodyPr wrap="square">
                <a:spAutoFit/>
              </a:bodyPr>
              <a:lstStyle/>
              <a:p>
                <a:pPr algn="l"/>
                <a:r>
                  <a:rPr lang="en" altLang="zh-TW" dirty="0">
                    <a:solidFill>
                      <a:srgbClr val="333333"/>
                    </a:solidFill>
                    <a:latin typeface="微軟正黑體" panose="020B0604030504040204" pitchFamily="34" charset="-120"/>
                    <a:ea typeface="微軟正黑體" panose="020B0604030504040204" pitchFamily="34" charset="-120"/>
                  </a:rPr>
                  <a:t>Acorns</a:t>
                </a:r>
                <a:r>
                  <a:rPr lang="zh-TW" altLang="en-US" dirty="0">
                    <a:solidFill>
                      <a:srgbClr val="333333"/>
                    </a:solidFill>
                    <a:latin typeface="微軟正黑體" panose="020B0604030504040204" pitchFamily="34" charset="-120"/>
                    <a:ea typeface="微軟正黑體" panose="020B0604030504040204" pitchFamily="34" charset="-120"/>
                  </a:rPr>
                  <a:t>聯合了超過</a:t>
                </a:r>
                <a:r>
                  <a:rPr lang="en-US" altLang="zh-TW" dirty="0">
                    <a:solidFill>
                      <a:srgbClr val="333333"/>
                    </a:solidFill>
                    <a:latin typeface="微軟正黑體" panose="020B0604030504040204" pitchFamily="34" charset="-120"/>
                    <a:ea typeface="微軟正黑體" panose="020B0604030504040204" pitchFamily="34" charset="-120"/>
                  </a:rPr>
                  <a:t>200</a:t>
                </a:r>
                <a:r>
                  <a:rPr lang="zh-TW" altLang="en-US" dirty="0">
                    <a:solidFill>
                      <a:srgbClr val="333333"/>
                    </a:solidFill>
                    <a:latin typeface="微軟正黑體" panose="020B0604030504040204" pitchFamily="34" charset="-120"/>
                    <a:ea typeface="微軟正黑體" panose="020B0604030504040204" pitchFamily="34" charset="-120"/>
                  </a:rPr>
                  <a:t>多家合作商戶，為用戶提供消費回饋，作為再投資金額。</a:t>
                </a:r>
                <a:endParaRPr lang="en-US" altLang="zh-TW" dirty="0">
                  <a:solidFill>
                    <a:srgbClr val="333333"/>
                  </a:solidFill>
                  <a:latin typeface="微軟正黑體" panose="020B0604030504040204" pitchFamily="34" charset="-120"/>
                  <a:ea typeface="微軟正黑體" panose="020B0604030504040204" pitchFamily="34" charset="-120"/>
                </a:endParaRPr>
              </a:p>
              <a:p>
                <a:pPr algn="l"/>
                <a:r>
                  <a:rPr lang="zh-TW" altLang="en-US" dirty="0">
                    <a:solidFill>
                      <a:srgbClr val="333333"/>
                    </a:solidFill>
                    <a:latin typeface="微軟正黑體" panose="020B0604030504040204" pitchFamily="34" charset="-120"/>
                    <a:ea typeface="微軟正黑體" panose="020B0604030504040204" pitchFamily="34" charset="-120"/>
                  </a:rPr>
                  <a:t>例如：用戶用</a:t>
                </a:r>
                <a:r>
                  <a:rPr lang="en" altLang="zh-TW" dirty="0">
                    <a:solidFill>
                      <a:srgbClr val="333333"/>
                    </a:solidFill>
                    <a:latin typeface="微軟正黑體" panose="020B0604030504040204" pitchFamily="34" charset="-120"/>
                    <a:ea typeface="微軟正黑體" panose="020B0604030504040204" pitchFamily="34" charset="-120"/>
                  </a:rPr>
                  <a:t>Acorns</a:t>
                </a:r>
                <a:r>
                  <a:rPr lang="zh-TW" altLang="en-US" dirty="0">
                    <a:solidFill>
                      <a:srgbClr val="333333"/>
                    </a:solidFill>
                    <a:latin typeface="微軟正黑體" panose="020B0604030504040204" pitchFamily="34" charset="-120"/>
                    <a:ea typeface="微軟正黑體" panose="020B0604030504040204" pitchFamily="34" charset="-120"/>
                  </a:rPr>
                  <a:t>登錄並且在Ｎ</a:t>
                </a:r>
                <a:r>
                  <a:rPr lang="en" altLang="zh-TW" dirty="0" err="1">
                    <a:solidFill>
                      <a:srgbClr val="333333"/>
                    </a:solidFill>
                    <a:latin typeface="微軟正黑體" panose="020B0604030504040204" pitchFamily="34" charset="-120"/>
                    <a:ea typeface="微軟正黑體" panose="020B0604030504040204" pitchFamily="34" charset="-120"/>
                  </a:rPr>
                  <a:t>ike</a:t>
                </a:r>
                <a:r>
                  <a:rPr lang="zh-TW" altLang="en-US" dirty="0">
                    <a:solidFill>
                      <a:srgbClr val="333333"/>
                    </a:solidFill>
                    <a:latin typeface="微軟正黑體" panose="020B0604030504040204" pitchFamily="34" charset="-120"/>
                    <a:ea typeface="微軟正黑體" panose="020B0604030504040204" pitchFamily="34" charset="-120"/>
                  </a:rPr>
                  <a:t>官網買了一雙鞋，則消費金額的</a:t>
                </a:r>
                <a:r>
                  <a:rPr lang="en-US" altLang="zh-TW" dirty="0">
                    <a:solidFill>
                      <a:srgbClr val="333333"/>
                    </a:solidFill>
                    <a:latin typeface="微軟正黑體" panose="020B0604030504040204" pitchFamily="34" charset="-120"/>
                    <a:ea typeface="微軟正黑體" panose="020B0604030504040204" pitchFamily="34" charset="-120"/>
                  </a:rPr>
                  <a:t>5%</a:t>
                </a:r>
                <a:r>
                  <a:rPr lang="zh-TW" altLang="en-US" dirty="0">
                    <a:solidFill>
                      <a:srgbClr val="333333"/>
                    </a:solidFill>
                    <a:latin typeface="微軟正黑體" panose="020B0604030504040204" pitchFamily="34" charset="-120"/>
                    <a:ea typeface="微軟正黑體" panose="020B0604030504040204" pitchFamily="34" charset="-120"/>
                  </a:rPr>
                  <a:t>可能就會回饋用戶的投資帳戶中，繼續成為用戶的投資金額。</a:t>
                </a:r>
                <a:endParaRPr lang="en-US" altLang="zh-TW" dirty="0">
                  <a:solidFill>
                    <a:srgbClr val="333333"/>
                  </a:solidFill>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xmlns="" id="{6D6C9293-C7F3-BB4F-9231-B0B87882F10E}"/>
                  </a:ext>
                </a:extLst>
              </p:cNvPr>
              <p:cNvSpPr/>
              <p:nvPr/>
            </p:nvSpPr>
            <p:spPr bwMode="auto">
              <a:xfrm>
                <a:off x="5644318" y="1580466"/>
                <a:ext cx="3420000" cy="4224219"/>
              </a:xfrm>
              <a:prstGeom prst="rect">
                <a:avLst/>
              </a:prstGeom>
              <a:noFill/>
              <a:ln w="19050" cap="flat" cmpd="sng" algn="ctr">
                <a:solidFill>
                  <a:schemeClr val="bg2"/>
                </a:solidFill>
                <a:prstDash val="dash"/>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15" name="矩形 14">
                <a:extLst>
                  <a:ext uri="{FF2B5EF4-FFF2-40B4-BE49-F238E27FC236}">
                    <a16:creationId xmlns:a16="http://schemas.microsoft.com/office/drawing/2014/main" xmlns="" id="{AF183163-EAA8-C744-B85D-E82968A5CCF8}"/>
                  </a:ext>
                </a:extLst>
              </p:cNvPr>
              <p:cNvSpPr/>
              <p:nvPr/>
            </p:nvSpPr>
            <p:spPr>
              <a:xfrm>
                <a:off x="5644318" y="1166460"/>
                <a:ext cx="3420000" cy="4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nchor="ctr">
                <a:spAutoFit/>
              </a:bodyPr>
              <a:lstStyle/>
              <a:p>
                <a:r>
                  <a:rPr lang="zh-TW" altLang="en-US" dirty="0">
                    <a:solidFill>
                      <a:srgbClr val="333333"/>
                    </a:solidFill>
                    <a:latin typeface="微軟正黑體" panose="020B0604030504040204" pitchFamily="34" charset="-120"/>
                    <a:ea typeface="微軟正黑體" panose="020B0604030504040204" pitchFamily="34" charset="-120"/>
                  </a:rPr>
                  <a:t>返利模式：</a:t>
                </a:r>
                <a:r>
                  <a:rPr lang="en" altLang="zh-TW" dirty="0">
                    <a:solidFill>
                      <a:srgbClr val="333333"/>
                    </a:solidFill>
                    <a:latin typeface="微軟正黑體" panose="020B0604030504040204" pitchFamily="34" charset="-120"/>
                    <a:ea typeface="微軟正黑體" panose="020B0604030504040204" pitchFamily="34" charset="-120"/>
                  </a:rPr>
                  <a:t>Found Money</a:t>
                </a:r>
              </a:p>
            </p:txBody>
          </p:sp>
        </p:grpSp>
      </p:grpSp>
      <p:pic>
        <p:nvPicPr>
          <p:cNvPr id="19" name="圖片 18">
            <a:extLst>
              <a:ext uri="{FF2B5EF4-FFF2-40B4-BE49-F238E27FC236}">
                <a16:creationId xmlns:a16="http://schemas.microsoft.com/office/drawing/2014/main" xmlns="" id="{257BE5EE-EF50-0D43-9951-E90449268A51}"/>
              </a:ext>
            </a:extLst>
          </p:cNvPr>
          <p:cNvPicPr>
            <a:picLocks noChangeAspect="1"/>
          </p:cNvPicPr>
          <p:nvPr/>
        </p:nvPicPr>
        <p:blipFill rotWithShape="1">
          <a:blip r:embed="rId7"/>
          <a:srcRect t="19169" b="15508"/>
          <a:stretch/>
        </p:blipFill>
        <p:spPr>
          <a:xfrm>
            <a:off x="2563942" y="123752"/>
            <a:ext cx="1905000" cy="688574"/>
          </a:xfrm>
          <a:prstGeom prst="rect">
            <a:avLst/>
          </a:prstGeom>
        </p:spPr>
      </p:pic>
    </p:spTree>
    <p:extLst>
      <p:ext uri="{BB962C8B-B14F-4D97-AF65-F5344CB8AC3E}">
        <p14:creationId xmlns:p14="http://schemas.microsoft.com/office/powerpoint/2010/main" val="3982620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xmlns="" id="{6BFDFF30-D5EE-C840-B5AD-30E53EB5B8A9}"/>
              </a:ext>
            </a:extLst>
          </p:cNvPr>
          <p:cNvSpPr txBox="1"/>
          <p:nvPr/>
        </p:nvSpPr>
        <p:spPr>
          <a:xfrm>
            <a:off x="455132" y="291796"/>
            <a:ext cx="3289300" cy="400110"/>
          </a:xfrm>
          <a:prstGeom prst="rect">
            <a:avLst/>
          </a:prstGeom>
          <a:noFill/>
        </p:spPr>
        <p:txBody>
          <a:bodyPr wrap="square" rtlCol="0">
            <a:spAutoFit/>
          </a:bodyPr>
          <a:lstStyle/>
          <a:p>
            <a:r>
              <a:rPr kumimoji="1" lang="zh-TW" altLang="en-US" sz="2000" b="1" dirty="0">
                <a:latin typeface="微軟正黑體" panose="020B0604030504040204" pitchFamily="34" charset="-120"/>
                <a:ea typeface="微軟正黑體" panose="020B0604030504040204" pitchFamily="34" charset="-120"/>
              </a:rPr>
              <a:t>為散戶投資者服務的主力軍</a:t>
            </a:r>
          </a:p>
        </p:txBody>
      </p:sp>
      <p:pic>
        <p:nvPicPr>
          <p:cNvPr id="3" name="圖片 2">
            <a:extLst>
              <a:ext uri="{FF2B5EF4-FFF2-40B4-BE49-F238E27FC236}">
                <a16:creationId xmlns:a16="http://schemas.microsoft.com/office/drawing/2014/main" xmlns="" id="{45D261FD-7C36-1C4E-B9A6-FD7F37613DD1}"/>
              </a:ext>
            </a:extLst>
          </p:cNvPr>
          <p:cNvPicPr>
            <a:picLocks noChangeAspect="1"/>
          </p:cNvPicPr>
          <p:nvPr/>
        </p:nvPicPr>
        <p:blipFill>
          <a:blip r:embed="rId2"/>
          <a:stretch>
            <a:fillRect/>
          </a:stretch>
        </p:blipFill>
        <p:spPr>
          <a:xfrm>
            <a:off x="958588" y="2888319"/>
            <a:ext cx="3787351" cy="3712105"/>
          </a:xfrm>
          <a:prstGeom prst="rect">
            <a:avLst/>
          </a:prstGeom>
        </p:spPr>
      </p:pic>
      <p:pic>
        <p:nvPicPr>
          <p:cNvPr id="4" name="圖片 3">
            <a:extLst>
              <a:ext uri="{FF2B5EF4-FFF2-40B4-BE49-F238E27FC236}">
                <a16:creationId xmlns:a16="http://schemas.microsoft.com/office/drawing/2014/main" xmlns="" id="{9EAB5AD6-C69F-364D-A465-68944BCA825E}"/>
              </a:ext>
            </a:extLst>
          </p:cNvPr>
          <p:cNvPicPr>
            <a:picLocks noChangeAspect="1"/>
          </p:cNvPicPr>
          <p:nvPr/>
        </p:nvPicPr>
        <p:blipFill>
          <a:blip r:embed="rId3"/>
          <a:stretch>
            <a:fillRect/>
          </a:stretch>
        </p:blipFill>
        <p:spPr>
          <a:xfrm>
            <a:off x="5225871" y="2910895"/>
            <a:ext cx="3689529" cy="3689529"/>
          </a:xfrm>
          <a:prstGeom prst="rect">
            <a:avLst/>
          </a:prstGeom>
        </p:spPr>
      </p:pic>
      <p:sp>
        <p:nvSpPr>
          <p:cNvPr id="6" name="矩形 5">
            <a:extLst>
              <a:ext uri="{FF2B5EF4-FFF2-40B4-BE49-F238E27FC236}">
                <a16:creationId xmlns:a16="http://schemas.microsoft.com/office/drawing/2014/main" xmlns="" id="{007D868A-C9AE-7344-A02B-A888BF4B9B49}"/>
              </a:ext>
            </a:extLst>
          </p:cNvPr>
          <p:cNvSpPr/>
          <p:nvPr/>
        </p:nvSpPr>
        <p:spPr>
          <a:xfrm>
            <a:off x="650159" y="1084207"/>
            <a:ext cx="8832438" cy="1815882"/>
          </a:xfrm>
          <a:prstGeom prst="rect">
            <a:avLst/>
          </a:prstGeom>
        </p:spPr>
        <p:txBody>
          <a:bodyPr wrap="square">
            <a:spAutoFit/>
          </a:bodyPr>
          <a:lstStyle/>
          <a:p>
            <a:pPr marL="274638" indent="-274638" algn="l">
              <a:buFont typeface="+mj-lt"/>
              <a:buAutoNum type="arabicPeriod"/>
            </a:pPr>
            <a:r>
              <a:rPr lang="zh-TW" altLang="en-US" dirty="0">
                <a:latin typeface="微軟正黑體" panose="020B0604030504040204" pitchFamily="34" charset="-120"/>
                <a:ea typeface="微軟正黑體" panose="020B0604030504040204" pitchFamily="34" charset="-120"/>
              </a:rPr>
              <a:t>整合用戶所有投資帳戶，藉由了解全盤財務規劃，提供更適合用戶的理財建議。</a:t>
            </a:r>
            <a:endParaRPr lang="en-US" altLang="zh-TW" dirty="0">
              <a:latin typeface="微軟正黑體" panose="020B0604030504040204" pitchFamily="34" charset="-120"/>
              <a:ea typeface="微軟正黑體" panose="020B0604030504040204" pitchFamily="34" charset="-120"/>
            </a:endParaRPr>
          </a:p>
          <a:p>
            <a:pPr marL="274638" indent="-274638" algn="l">
              <a:buFont typeface="+mj-lt"/>
              <a:buAutoNum type="arabicPeriod"/>
            </a:pPr>
            <a:r>
              <a:rPr lang="zh-TW" altLang="en-US" dirty="0">
                <a:latin typeface="微軟正黑體" panose="020B0604030504040204" pitchFamily="34" charset="-120"/>
                <a:ea typeface="微軟正黑體" panose="020B0604030504040204" pitchFamily="34" charset="-120"/>
              </a:rPr>
              <a:t>在設定時程與風險承受範圍內提供最適投資建議以達到目標。</a:t>
            </a:r>
            <a:r>
              <a:rPr lang="zh-CN" altLang="en-US" dirty="0">
                <a:latin typeface="微軟正黑體" panose="020B0604030504040204" pitchFamily="34" charset="-120"/>
                <a:ea typeface="微軟正黑體" panose="020B0604030504040204" pitchFamily="34" charset="-120"/>
              </a:rPr>
              <a:t>此外</a:t>
            </a:r>
            <a:r>
              <a:rPr lang="zh-TW" altLang="en-US" dirty="0">
                <a:latin typeface="微軟正黑體" panose="020B0604030504040204" pitchFamily="34" charset="-120"/>
                <a:ea typeface="微軟正黑體" panose="020B0604030504040204" pitchFamily="34" charset="-120"/>
              </a:rPr>
              <a:t>會考慮到投資人隨著年齡的增長所承受的風險程度，以調整投資比例。</a:t>
            </a:r>
            <a:endParaRPr lang="en-US" altLang="zh-TW" dirty="0">
              <a:latin typeface="微軟正黑體" panose="020B0604030504040204" pitchFamily="34" charset="-120"/>
              <a:ea typeface="微軟正黑體" panose="020B0604030504040204" pitchFamily="34" charset="-120"/>
            </a:endParaRPr>
          </a:p>
          <a:p>
            <a:pPr marL="274638" indent="-274638" algn="l">
              <a:buFont typeface="+mj-lt"/>
              <a:buAutoNum type="arabicPeriod"/>
            </a:pPr>
            <a:r>
              <a:rPr lang="zh-TW" altLang="en-US" dirty="0">
                <a:latin typeface="微軟正黑體" panose="020B0604030504040204" pitchFamily="34" charset="-120"/>
                <a:ea typeface="微軟正黑體" panose="020B0604030504040204" pitchFamily="34" charset="-120"/>
              </a:rPr>
              <a:t>自動將賺取之股利進行再投資，且當用戶新存入存款時，將會依照設定好的投資組合比例進行再調整。</a:t>
            </a:r>
            <a:endParaRPr lang="en-US" altLang="zh-TW" dirty="0">
              <a:latin typeface="微軟正黑體" panose="020B0604030504040204" pitchFamily="34" charset="-120"/>
              <a:ea typeface="微軟正黑體" panose="020B0604030504040204" pitchFamily="34" charset="-120"/>
            </a:endParaRPr>
          </a:p>
          <a:p>
            <a:pPr marL="274638" indent="-274638" algn="l">
              <a:buFont typeface="+mj-lt"/>
              <a:buAutoNum type="arabicPeriod"/>
            </a:pPr>
            <a:r>
              <a:rPr lang="zh-TW" altLang="en-US" dirty="0">
                <a:latin typeface="微軟正黑體" panose="020B0604030504040204" pitchFamily="34" charset="-120"/>
                <a:ea typeface="微軟正黑體" panose="020B0604030504040204" pitchFamily="34" charset="-120"/>
              </a:rPr>
              <a:t>每日皆會進行評估是否需要再平衡投資組合。</a:t>
            </a:r>
            <a:endParaRPr lang="en-US" altLang="zh-TW" dirty="0">
              <a:latin typeface="微軟正黑體" panose="020B0604030504040204" pitchFamily="34" charset="-120"/>
              <a:ea typeface="微軟正黑體" panose="020B0604030504040204" pitchFamily="34" charset="-120"/>
            </a:endParaRPr>
          </a:p>
          <a:p>
            <a:pPr marL="274638" indent="-274638" algn="l">
              <a:buFont typeface="+mj-lt"/>
              <a:buAutoNum type="arabicPeriod"/>
              <a:tabLst>
                <a:tab pos="263525" algn="l"/>
              </a:tabLst>
            </a:pPr>
            <a:r>
              <a:rPr lang="zh-TW" altLang="en-US" dirty="0">
                <a:latin typeface="微軟正黑體" panose="020B0604030504040204" pitchFamily="34" charset="-120"/>
                <a:ea typeface="微軟正黑體" panose="020B0604030504040204" pitchFamily="34" charset="-120"/>
              </a:rPr>
              <a:t>稅務虧賣</a:t>
            </a:r>
            <a:r>
              <a:rPr lang="en-US" altLang="zh-TW" dirty="0">
                <a:latin typeface="微軟正黑體" panose="020B0604030504040204" pitchFamily="34" charset="-120"/>
                <a:ea typeface="微軟正黑體" panose="020B0604030504040204" pitchFamily="34" charset="-120"/>
              </a:rPr>
              <a:t>(</a:t>
            </a:r>
            <a:r>
              <a:rPr lang="en" altLang="zh-TW" dirty="0">
                <a:latin typeface="微軟正黑體" panose="020B0604030504040204" pitchFamily="34" charset="-120"/>
                <a:ea typeface="微軟正黑體" panose="020B0604030504040204" pitchFamily="34" charset="-120"/>
              </a:rPr>
              <a:t>Tax Loss Harvesting)</a:t>
            </a:r>
            <a:r>
              <a:rPr lang="zh-TW" altLang="en-US" dirty="0">
                <a:latin typeface="微軟正黑體" panose="020B0604030504040204" pitchFamily="34" charset="-120"/>
                <a:ea typeface="微軟正黑體" panose="020B0604030504040204" pitchFamily="34" charset="-120"/>
              </a:rPr>
              <a:t>服務會透過背後運行的演算法偵測，幫投資組合內在虧損的部位先行認列虧損，降低資本利得，同時買進相近且相關性高的替代標的，讓投資人在不影響投資組合配置的情況下，仍能繳少稅務的負擔。</a:t>
            </a:r>
            <a:r>
              <a:rPr lang="en" altLang="zh-TW" dirty="0">
                <a:latin typeface="微軟正黑體" panose="020B0604030504040204" pitchFamily="34" charset="-120"/>
                <a:ea typeface="微軟正黑體" panose="020B0604030504040204" pitchFamily="34" charset="-120"/>
              </a:rPr>
              <a:t>Betterment</a:t>
            </a:r>
            <a:r>
              <a:rPr lang="zh-TW" altLang="en-US" dirty="0">
                <a:latin typeface="微軟正黑體" panose="020B0604030504040204" pitchFamily="34" charset="-120"/>
                <a:ea typeface="微軟正黑體" panose="020B0604030504040204" pitchFamily="34" charset="-120"/>
              </a:rPr>
              <a:t>稱該方法可幫投資人增加年化報酬</a:t>
            </a:r>
            <a:r>
              <a:rPr lang="en-US" altLang="zh-TW" dirty="0">
                <a:latin typeface="微軟正黑體" panose="020B0604030504040204" pitchFamily="34" charset="-120"/>
                <a:ea typeface="微軟正黑體" panose="020B0604030504040204" pitchFamily="34" charset="-120"/>
              </a:rPr>
              <a:t>0.77%</a:t>
            </a:r>
            <a:r>
              <a:rPr lang="zh-TW" altLang="en-US" dirty="0">
                <a:latin typeface="微軟正黑體" panose="020B0604030504040204" pitchFamily="34" charset="-120"/>
                <a:ea typeface="微軟正黑體" panose="020B0604030504040204" pitchFamily="34" charset="-120"/>
              </a:rPr>
              <a:t>。</a:t>
            </a:r>
            <a:endParaRPr lang="zh-TW" altLang="en-US"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72326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xmlns="" id="{6BFDFF30-D5EE-C840-B5AD-30E53EB5B8A9}"/>
              </a:ext>
            </a:extLst>
          </p:cNvPr>
          <p:cNvSpPr txBox="1"/>
          <p:nvPr/>
        </p:nvSpPr>
        <p:spPr>
          <a:xfrm>
            <a:off x="455132" y="291796"/>
            <a:ext cx="3289300" cy="400110"/>
          </a:xfrm>
          <a:prstGeom prst="rect">
            <a:avLst/>
          </a:prstGeom>
          <a:noFill/>
        </p:spPr>
        <p:txBody>
          <a:bodyPr wrap="square" rtlCol="0">
            <a:spAutoFit/>
          </a:bodyPr>
          <a:lstStyle/>
          <a:p>
            <a:r>
              <a:rPr kumimoji="1" lang="zh-TW" altLang="en-US" sz="2000" b="1" dirty="0">
                <a:latin typeface="微軟正黑體" panose="020B0604030504040204" pitchFamily="34" charset="-120"/>
                <a:ea typeface="微軟正黑體" panose="020B0604030504040204" pitchFamily="34" charset="-120"/>
              </a:rPr>
              <a:t>為散戶投資者服務的主力軍</a:t>
            </a:r>
          </a:p>
        </p:txBody>
      </p:sp>
      <p:pic>
        <p:nvPicPr>
          <p:cNvPr id="3" name="圖片 2">
            <a:extLst>
              <a:ext uri="{FF2B5EF4-FFF2-40B4-BE49-F238E27FC236}">
                <a16:creationId xmlns:a16="http://schemas.microsoft.com/office/drawing/2014/main" xmlns="" id="{45D261FD-7C36-1C4E-B9A6-FD7F37613DD1}"/>
              </a:ext>
            </a:extLst>
          </p:cNvPr>
          <p:cNvPicPr>
            <a:picLocks noChangeAspect="1"/>
          </p:cNvPicPr>
          <p:nvPr/>
        </p:nvPicPr>
        <p:blipFill>
          <a:blip r:embed="rId2"/>
          <a:stretch>
            <a:fillRect/>
          </a:stretch>
        </p:blipFill>
        <p:spPr>
          <a:xfrm>
            <a:off x="958587" y="2393019"/>
            <a:ext cx="3787351" cy="3712105"/>
          </a:xfrm>
          <a:prstGeom prst="rect">
            <a:avLst/>
          </a:prstGeom>
        </p:spPr>
      </p:pic>
      <p:pic>
        <p:nvPicPr>
          <p:cNvPr id="4" name="圖片 3">
            <a:extLst>
              <a:ext uri="{FF2B5EF4-FFF2-40B4-BE49-F238E27FC236}">
                <a16:creationId xmlns:a16="http://schemas.microsoft.com/office/drawing/2014/main" xmlns="" id="{9EAB5AD6-C69F-364D-A465-68944BCA825E}"/>
              </a:ext>
            </a:extLst>
          </p:cNvPr>
          <p:cNvPicPr>
            <a:picLocks noChangeAspect="1"/>
          </p:cNvPicPr>
          <p:nvPr/>
        </p:nvPicPr>
        <p:blipFill>
          <a:blip r:embed="rId3"/>
          <a:stretch>
            <a:fillRect/>
          </a:stretch>
        </p:blipFill>
        <p:spPr>
          <a:xfrm>
            <a:off x="5092520" y="2404306"/>
            <a:ext cx="3689529" cy="3689529"/>
          </a:xfrm>
          <a:prstGeom prst="rect">
            <a:avLst/>
          </a:prstGeom>
        </p:spPr>
      </p:pic>
      <p:sp>
        <p:nvSpPr>
          <p:cNvPr id="5" name="矩形 4"/>
          <p:cNvSpPr/>
          <p:nvPr/>
        </p:nvSpPr>
        <p:spPr>
          <a:xfrm>
            <a:off x="657224" y="1102519"/>
            <a:ext cx="7591425" cy="1169551"/>
          </a:xfrm>
          <a:prstGeom prst="rect">
            <a:avLst/>
          </a:prstGeom>
        </p:spPr>
        <p:txBody>
          <a:bodyPr wrap="square">
            <a:spAutoFit/>
          </a:bodyPr>
          <a:lstStyle/>
          <a:p>
            <a:pPr algn="l"/>
            <a:r>
              <a:rPr lang="zh-TW" altLang="en-US" b="1" dirty="0">
                <a:latin typeface="微軟正黑體" panose="020B0604030504040204" pitchFamily="34" charset="-120"/>
                <a:ea typeface="微軟正黑體" panose="020B0604030504040204" pitchFamily="34" charset="-120"/>
              </a:rPr>
              <a:t>智能投顧的核心服務包括</a:t>
            </a:r>
            <a:r>
              <a:rPr lang="en-US" altLang="zh-TW" b="1" dirty="0">
                <a:latin typeface="微軟正黑體" panose="020B0604030504040204" pitchFamily="34" charset="-120"/>
                <a:ea typeface="微軟正黑體" panose="020B0604030504040204" pitchFamily="34" charset="-120"/>
              </a:rPr>
              <a:t>:</a:t>
            </a:r>
          </a:p>
          <a:p>
            <a:pPr marL="342900" indent="-342900" algn="l">
              <a:buFont typeface="+mj-lt"/>
              <a:buAutoNum type="arabicPeriod"/>
            </a:pPr>
            <a:r>
              <a:rPr lang="zh-TW" altLang="en-US" dirty="0" smtClean="0">
                <a:latin typeface="微軟正黑體" panose="020B0604030504040204" pitchFamily="34" charset="-120"/>
                <a:ea typeface="微軟正黑體" panose="020B0604030504040204" pitchFamily="34" charset="-120"/>
              </a:rPr>
              <a:t>通過</a:t>
            </a:r>
            <a:r>
              <a:rPr lang="zh-TW" altLang="en-US" dirty="0">
                <a:latin typeface="微軟正黑體" panose="020B0604030504040204" pitchFamily="34" charset="-120"/>
                <a:ea typeface="微軟正黑體" panose="020B0604030504040204" pitchFamily="34" charset="-120"/>
              </a:rPr>
              <a:t>大數據獲得用戶個性化的風險偏好和變化</a:t>
            </a:r>
            <a:r>
              <a:rPr lang="zh-TW" altLang="en-US" dirty="0" smtClean="0">
                <a:latin typeface="微軟正黑體" panose="020B0604030504040204" pitchFamily="34" charset="-120"/>
                <a:ea typeface="微軟正黑體" panose="020B0604030504040204" pitchFamily="34" charset="-120"/>
              </a:rPr>
              <a:t>規律</a:t>
            </a:r>
            <a:endParaRPr lang="en-US" altLang="zh-TW"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lang="zh-TW" altLang="en-US" dirty="0" smtClean="0">
                <a:latin typeface="微軟正黑體" panose="020B0604030504040204" pitchFamily="34" charset="-120"/>
                <a:ea typeface="微軟正黑體" panose="020B0604030504040204" pitchFamily="34" charset="-120"/>
              </a:rPr>
              <a:t>根據</a:t>
            </a:r>
            <a:r>
              <a:rPr lang="zh-TW" altLang="en-US" dirty="0">
                <a:latin typeface="微軟正黑體" panose="020B0604030504040204" pitchFamily="34" charset="-120"/>
                <a:ea typeface="微軟正黑體" panose="020B0604030504040204" pitchFamily="34" charset="-120"/>
              </a:rPr>
              <a:t>用戶個性化的風險偏好結合算法模型定製個性化的資產配置</a:t>
            </a:r>
            <a:r>
              <a:rPr lang="zh-TW" altLang="en-US" dirty="0" smtClean="0">
                <a:latin typeface="微軟正黑體" panose="020B0604030504040204" pitchFamily="34" charset="-120"/>
                <a:ea typeface="微軟正黑體" panose="020B0604030504040204" pitchFamily="34" charset="-120"/>
              </a:rPr>
              <a:t>方案</a:t>
            </a:r>
            <a:endParaRPr lang="en-US" altLang="zh-TW"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lang="zh-TW" altLang="en-US" dirty="0" smtClean="0">
                <a:latin typeface="微軟正黑體" panose="020B0604030504040204" pitchFamily="34" charset="-120"/>
                <a:ea typeface="微軟正黑體" panose="020B0604030504040204" pitchFamily="34" charset="-120"/>
              </a:rPr>
              <a:t>利用</a:t>
            </a:r>
            <a:r>
              <a:rPr lang="zh-TW" altLang="en-US" dirty="0">
                <a:latin typeface="微軟正黑體" panose="020B0604030504040204" pitchFamily="34" charset="-120"/>
                <a:ea typeface="微軟正黑體" panose="020B0604030504040204" pitchFamily="34" charset="-120"/>
              </a:rPr>
              <a:t>網際網路對用戶個性化的資產配置方案進行實時跟蹤</a:t>
            </a:r>
            <a:r>
              <a:rPr lang="zh-TW" altLang="en-US" dirty="0" smtClean="0">
                <a:latin typeface="微軟正黑體" panose="020B0604030504040204" pitchFamily="34" charset="-120"/>
                <a:ea typeface="微軟正黑體" panose="020B0604030504040204" pitchFamily="34" charset="-120"/>
              </a:rPr>
              <a:t>調整</a:t>
            </a:r>
            <a:endParaRPr lang="en-US" altLang="zh-TW"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lang="zh-TW" altLang="en-US" dirty="0" smtClean="0">
                <a:latin typeface="微軟正黑體" panose="020B0604030504040204" pitchFamily="34" charset="-120"/>
                <a:ea typeface="微軟正黑體" panose="020B0604030504040204" pitchFamily="34" charset="-120"/>
              </a:rPr>
              <a:t>利用</a:t>
            </a:r>
            <a:r>
              <a:rPr lang="zh-TW" altLang="en-US" dirty="0">
                <a:latin typeface="微軟正黑體" panose="020B0604030504040204" pitchFamily="34" charset="-120"/>
                <a:ea typeface="微軟正黑體" panose="020B0604030504040204" pitchFamily="34" charset="-120"/>
              </a:rPr>
              <a:t>成熟的組合優化管理模型，在用戶可承受的風險範圍內實現收益最大</a:t>
            </a:r>
            <a:r>
              <a:rPr lang="zh-TW" altLang="en-US" dirty="0" smtClean="0">
                <a:latin typeface="微軟正黑體" panose="020B0604030504040204" pitchFamily="34" charset="-120"/>
                <a:ea typeface="微軟正黑體" panose="020B0604030504040204" pitchFamily="34" charset="-120"/>
              </a:rPr>
              <a:t>化</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90477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69BB5D2F-035D-CC47-AB32-836F146E9CC4}"/>
              </a:ext>
            </a:extLst>
          </p:cNvPr>
          <p:cNvPicPr>
            <a:picLocks noChangeAspect="1"/>
          </p:cNvPicPr>
          <p:nvPr/>
        </p:nvPicPr>
        <p:blipFill>
          <a:blip r:embed="rId2"/>
          <a:stretch>
            <a:fillRect/>
          </a:stretch>
        </p:blipFill>
        <p:spPr>
          <a:xfrm>
            <a:off x="3487455" y="238352"/>
            <a:ext cx="1752600" cy="482600"/>
          </a:xfrm>
          <a:prstGeom prst="rect">
            <a:avLst/>
          </a:prstGeom>
        </p:spPr>
      </p:pic>
      <p:sp>
        <p:nvSpPr>
          <p:cNvPr id="5" name="文字方塊 4">
            <a:extLst>
              <a:ext uri="{FF2B5EF4-FFF2-40B4-BE49-F238E27FC236}">
                <a16:creationId xmlns:a16="http://schemas.microsoft.com/office/drawing/2014/main" xmlns="" id="{B1866310-0C8B-CE42-9DA3-D7C3E24BBE63}"/>
              </a:ext>
            </a:extLst>
          </p:cNvPr>
          <p:cNvSpPr txBox="1"/>
          <p:nvPr/>
        </p:nvSpPr>
        <p:spPr>
          <a:xfrm>
            <a:off x="198155" y="279597"/>
            <a:ext cx="3289300" cy="400110"/>
          </a:xfrm>
          <a:prstGeom prst="rect">
            <a:avLst/>
          </a:prstGeom>
          <a:noFill/>
        </p:spPr>
        <p:txBody>
          <a:bodyPr wrap="square" rtlCol="0">
            <a:spAutoFit/>
          </a:bodyPr>
          <a:lstStyle/>
          <a:p>
            <a:r>
              <a:rPr kumimoji="1" lang="zh-TW" altLang="en-US" sz="2000" b="1" dirty="0">
                <a:latin typeface="微軟正黑體" panose="020B0604030504040204" pitchFamily="34" charset="-120"/>
                <a:ea typeface="微軟正黑體" panose="020B0604030504040204" pitchFamily="34" charset="-120"/>
              </a:rPr>
              <a:t>為理財顧問服務的主力軍</a:t>
            </a:r>
          </a:p>
        </p:txBody>
      </p:sp>
      <p:sp>
        <p:nvSpPr>
          <p:cNvPr id="6" name="矩形 5">
            <a:extLst>
              <a:ext uri="{FF2B5EF4-FFF2-40B4-BE49-F238E27FC236}">
                <a16:creationId xmlns:a16="http://schemas.microsoft.com/office/drawing/2014/main" xmlns="" id="{CB1F6230-27FC-BD4E-82DE-DF52B7617445}"/>
              </a:ext>
            </a:extLst>
          </p:cNvPr>
          <p:cNvSpPr/>
          <p:nvPr/>
        </p:nvSpPr>
        <p:spPr>
          <a:xfrm>
            <a:off x="1010955" y="1837130"/>
            <a:ext cx="4953000" cy="954107"/>
          </a:xfrm>
          <a:prstGeom prst="rect">
            <a:avLst/>
          </a:prstGeom>
        </p:spPr>
        <p:txBody>
          <a:bodyPr>
            <a:spAutoFit/>
          </a:bodyPr>
          <a:lstStyle/>
          <a:p>
            <a:pPr algn="l"/>
            <a:r>
              <a:rPr lang="en" altLang="zh-TW" dirty="0">
                <a:solidFill>
                  <a:srgbClr val="191919"/>
                </a:solidFill>
                <a:latin typeface="微軟正黑體" panose="020B0604030504040204" pitchFamily="34" charset="-120"/>
                <a:ea typeface="微軟正黑體" panose="020B0604030504040204" pitchFamily="34" charset="-120"/>
              </a:rPr>
              <a:t>a) </a:t>
            </a:r>
            <a:r>
              <a:rPr lang="zh-TW" altLang="en-US" dirty="0">
                <a:solidFill>
                  <a:srgbClr val="191919"/>
                </a:solidFill>
                <a:latin typeface="微軟正黑體" panose="020B0604030504040204" pitchFamily="34" charset="-120"/>
                <a:ea typeface="微軟正黑體" panose="020B0604030504040204" pitchFamily="34" charset="-120"/>
              </a:rPr>
              <a:t>节约时间和人力成本</a:t>
            </a:r>
          </a:p>
          <a:p>
            <a:pPr algn="l"/>
            <a:r>
              <a:rPr lang="en" altLang="zh-TW" dirty="0">
                <a:solidFill>
                  <a:srgbClr val="191919"/>
                </a:solidFill>
                <a:latin typeface="微軟正黑體" panose="020B0604030504040204" pitchFamily="34" charset="-120"/>
                <a:ea typeface="微軟正黑體" panose="020B0604030504040204" pitchFamily="34" charset="-120"/>
              </a:rPr>
              <a:t>b) </a:t>
            </a:r>
            <a:r>
              <a:rPr lang="zh-TW" altLang="en-US" dirty="0">
                <a:solidFill>
                  <a:srgbClr val="191919"/>
                </a:solidFill>
                <a:latin typeface="微軟正黑體" panose="020B0604030504040204" pitchFamily="34" charset="-120"/>
                <a:ea typeface="微軟正黑體" panose="020B0604030504040204" pitchFamily="34" charset="-120"/>
              </a:rPr>
              <a:t>数据获得的有效性和及时性</a:t>
            </a:r>
          </a:p>
          <a:p>
            <a:pPr algn="l"/>
            <a:r>
              <a:rPr lang="en" altLang="zh-TW" dirty="0">
                <a:solidFill>
                  <a:srgbClr val="191919"/>
                </a:solidFill>
                <a:latin typeface="微軟正黑體" panose="020B0604030504040204" pitchFamily="34" charset="-120"/>
                <a:ea typeface="微軟正黑體" panose="020B0604030504040204" pitchFamily="34" charset="-120"/>
              </a:rPr>
              <a:t>c) </a:t>
            </a:r>
            <a:r>
              <a:rPr lang="zh-TW" altLang="en-US" dirty="0">
                <a:solidFill>
                  <a:srgbClr val="191919"/>
                </a:solidFill>
                <a:latin typeface="微軟正黑體" panose="020B0604030504040204" pitchFamily="34" charset="-120"/>
                <a:ea typeface="微軟正黑體" panose="020B0604030504040204" pitchFamily="34" charset="-120"/>
              </a:rPr>
              <a:t>灵活性 </a:t>
            </a:r>
            <a:r>
              <a:rPr lang="en-US" altLang="zh-TW" dirty="0">
                <a:solidFill>
                  <a:srgbClr val="191919"/>
                </a:solidFill>
                <a:latin typeface="微軟正黑體" panose="020B0604030504040204" pitchFamily="34" charset="-120"/>
                <a:ea typeface="微軟正黑體" panose="020B0604030504040204" pitchFamily="34" charset="-120"/>
              </a:rPr>
              <a:t>- </a:t>
            </a:r>
            <a:r>
              <a:rPr lang="zh-TW" altLang="en-US" dirty="0">
                <a:solidFill>
                  <a:srgbClr val="191919"/>
                </a:solidFill>
                <a:latin typeface="微軟正黑體" panose="020B0604030504040204" pitchFamily="34" charset="-120"/>
                <a:ea typeface="微軟正黑體" panose="020B0604030504040204" pitchFamily="34" charset="-120"/>
              </a:rPr>
              <a:t>满足需要提供一系列定制化报告的需求</a:t>
            </a:r>
          </a:p>
          <a:p>
            <a:pPr algn="l"/>
            <a:r>
              <a:rPr lang="en" altLang="zh-TW" dirty="0">
                <a:solidFill>
                  <a:srgbClr val="191919"/>
                </a:solidFill>
                <a:latin typeface="微軟正黑體" panose="020B0604030504040204" pitchFamily="34" charset="-120"/>
                <a:ea typeface="微軟正黑體" panose="020B0604030504040204" pitchFamily="34" charset="-120"/>
              </a:rPr>
              <a:t>d) </a:t>
            </a:r>
            <a:r>
              <a:rPr lang="zh-TW" altLang="en-US" dirty="0">
                <a:solidFill>
                  <a:srgbClr val="191919"/>
                </a:solidFill>
                <a:latin typeface="微軟正黑體" panose="020B0604030504040204" pitchFamily="34" charset="-120"/>
                <a:ea typeface="微軟正黑體" panose="020B0604030504040204" pitchFamily="34" charset="-120"/>
              </a:rPr>
              <a:t>复杂资产组合的简单化，规则化集合</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xmlns="" id="{AD19EF5C-587D-A543-AED2-DB8464EE22BC}"/>
              </a:ext>
            </a:extLst>
          </p:cNvPr>
          <p:cNvSpPr/>
          <p:nvPr/>
        </p:nvSpPr>
        <p:spPr>
          <a:xfrm>
            <a:off x="887130" y="3334162"/>
            <a:ext cx="3307316" cy="307777"/>
          </a:xfrm>
          <a:prstGeom prst="rect">
            <a:avLst/>
          </a:prstGeom>
        </p:spPr>
        <p:txBody>
          <a:bodyPr wrap="none">
            <a:spAutoFit/>
          </a:bodyPr>
          <a:lstStyle/>
          <a:p>
            <a:r>
              <a:rPr lang="en" altLang="zh-TW" dirty="0">
                <a:hlinkClick r:id="rId3"/>
              </a:rPr>
              <a:t>https://zhuanlan.zhihu.com/p/27813717</a:t>
            </a:r>
            <a:endParaRPr lang="zh-TW" altLang="en-US" dirty="0"/>
          </a:p>
        </p:txBody>
      </p:sp>
      <p:pic>
        <p:nvPicPr>
          <p:cNvPr id="8" name="圖形 28" descr="VideoCamera">
            <a:hlinkClick r:id="rId4"/>
            <a:extLst>
              <a:ext uri="{FF2B5EF4-FFF2-40B4-BE49-F238E27FC236}">
                <a16:creationId xmlns:a16="http://schemas.microsoft.com/office/drawing/2014/main" xmlns="" id="{21B0BB61-4018-604F-A7E3-38554FAB5C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9061339" y="251022"/>
            <a:ext cx="538948" cy="538948"/>
          </a:xfrm>
          <a:prstGeom prst="rect">
            <a:avLst/>
          </a:prstGeom>
        </p:spPr>
      </p:pic>
      <p:sp>
        <p:nvSpPr>
          <p:cNvPr id="2" name="矩形 1"/>
          <p:cNvSpPr/>
          <p:nvPr/>
        </p:nvSpPr>
        <p:spPr>
          <a:xfrm>
            <a:off x="887130" y="3943231"/>
            <a:ext cx="4953000" cy="1384995"/>
          </a:xfrm>
          <a:prstGeom prst="rect">
            <a:avLst/>
          </a:prstGeom>
        </p:spPr>
        <p:txBody>
          <a:bodyPr>
            <a:spAutoFit/>
          </a:bodyPr>
          <a:lstStyle/>
          <a:p>
            <a:pPr algn="l"/>
            <a:r>
              <a:rPr lang="zh-TW" altLang="en-US" dirty="0">
                <a:latin typeface="微軟正黑體" panose="020B0604030504040204" pitchFamily="34" charset="-120"/>
                <a:ea typeface="微軟正黑體" panose="020B0604030504040204" pitchFamily="34" charset="-120"/>
              </a:rPr>
              <a:t>財富管理公司全面了解其客戶的資產構成情況。不同於</a:t>
            </a:r>
            <a:r>
              <a:rPr lang="en-US" altLang="zh-TW" dirty="0">
                <a:latin typeface="微軟正黑體" panose="020B0604030504040204" pitchFamily="34" charset="-120"/>
                <a:ea typeface="微軟正黑體" panose="020B0604030504040204" pitchFamily="34" charset="-120"/>
              </a:rPr>
              <a:t>Acorns</a:t>
            </a:r>
            <a:r>
              <a:rPr lang="zh-TW" altLang="en-US" dirty="0">
                <a:latin typeface="微軟正黑體" panose="020B0604030504040204" pitchFamily="34" charset="-120"/>
                <a:ea typeface="微軟正黑體" panose="020B0604030504040204" pitchFamily="34" charset="-120"/>
              </a:rPr>
              <a:t>針對小規模投資者的策略，</a:t>
            </a:r>
            <a:r>
              <a:rPr lang="en-US" altLang="zh-TW" dirty="0" err="1">
                <a:latin typeface="微軟正黑體" panose="020B0604030504040204" pitchFamily="34" charset="-120"/>
                <a:ea typeface="微軟正黑體" panose="020B0604030504040204" pitchFamily="34" charset="-120"/>
              </a:rPr>
              <a:t>Addepar</a:t>
            </a:r>
            <a:r>
              <a:rPr lang="zh-TW" altLang="en-US" dirty="0">
                <a:latin typeface="微軟正黑體" panose="020B0604030504040204" pitchFamily="34" charset="-120"/>
                <a:ea typeface="微軟正黑體" panose="020B0604030504040204" pitchFamily="34" charset="-120"/>
              </a:rPr>
              <a:t>的切入點為超級富豪</a:t>
            </a:r>
            <a:r>
              <a:rPr lang="zh-TW" altLang="en-US" dirty="0" smtClean="0">
                <a:latin typeface="微軟正黑體" panose="020B0604030504040204" pitchFamily="34" charset="-120"/>
                <a:ea typeface="微軟正黑體" panose="020B0604030504040204" pitchFamily="34" charset="-120"/>
              </a:rPr>
              <a:t>、高</a:t>
            </a:r>
            <a:r>
              <a:rPr lang="zh-TW" altLang="en-US" dirty="0">
                <a:latin typeface="微軟正黑體" panose="020B0604030504040204" pitchFamily="34" charset="-120"/>
                <a:ea typeface="微軟正黑體" panose="020B0604030504040204" pitchFamily="34" charset="-120"/>
              </a:rPr>
              <a:t>凈</a:t>
            </a:r>
            <a:r>
              <a:rPr lang="zh-TW" altLang="en-US" dirty="0" smtClean="0">
                <a:latin typeface="微軟正黑體" panose="020B0604030504040204" pitchFamily="34" charset="-120"/>
                <a:ea typeface="微軟正黑體" panose="020B0604030504040204" pitchFamily="34" charset="-120"/>
              </a:rPr>
              <a:t>值客戶。</a:t>
            </a:r>
            <a:endParaRPr lang="en-US" altLang="zh-TW" dirty="0" smtClean="0">
              <a:latin typeface="微軟正黑體" panose="020B0604030504040204" pitchFamily="34" charset="-120"/>
              <a:ea typeface="微軟正黑體" panose="020B0604030504040204" pitchFamily="34" charset="-120"/>
            </a:endParaRPr>
          </a:p>
          <a:p>
            <a:pPr algn="l"/>
            <a:r>
              <a:rPr lang="en-US" altLang="zh-TW" dirty="0" err="1" smtClean="0">
                <a:latin typeface="微軟正黑體" panose="020B0604030504040204" pitchFamily="34" charset="-120"/>
                <a:ea typeface="微軟正黑體" panose="020B0604030504040204" pitchFamily="34" charset="-120"/>
              </a:rPr>
              <a:t>Addepar</a:t>
            </a:r>
            <a:r>
              <a:rPr lang="zh-TW" altLang="en-US" dirty="0">
                <a:latin typeface="微軟正黑體" panose="020B0604030504040204" pitchFamily="34" charset="-120"/>
                <a:ea typeface="微軟正黑體" panose="020B0604030504040204" pitchFamily="34" charset="-120"/>
              </a:rPr>
              <a:t>在財富管理公司客戶授權情況下，將多個帳戶的信息收集到一處進行資產的集成匯報和分析</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algn="l"/>
            <a:r>
              <a:rPr lang="zh-TW" altLang="en-US" dirty="0">
                <a:latin typeface="微軟正黑體" panose="020B0604030504040204" pitchFamily="34" charset="-120"/>
                <a:ea typeface="微軟正黑體" panose="020B0604030504040204" pitchFamily="34" charset="-120"/>
              </a:rPr>
              <a:t>提供詳細的客戶需求分析，讓財富管理服務更私人化定製</a:t>
            </a: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xmlns="" id="{F8B598FD-2B1E-1146-B1A6-7A3787749F10}"/>
              </a:ext>
            </a:extLst>
          </p:cNvPr>
          <p:cNvGrpSpPr/>
          <p:nvPr/>
        </p:nvGrpSpPr>
        <p:grpSpPr>
          <a:xfrm>
            <a:off x="420756" y="1187024"/>
            <a:ext cx="8998555" cy="523220"/>
            <a:chOff x="809764" y="1009133"/>
            <a:chExt cx="8702536" cy="523220"/>
          </a:xfrm>
        </p:grpSpPr>
        <p:sp>
          <p:nvSpPr>
            <p:cNvPr id="10" name="文字方塊 9">
              <a:extLst>
                <a:ext uri="{FF2B5EF4-FFF2-40B4-BE49-F238E27FC236}">
                  <a16:creationId xmlns:a16="http://schemas.microsoft.com/office/drawing/2014/main" xmlns="" id="{8F34A0A5-327D-094B-A9DB-A0A2544349D0}"/>
                </a:ext>
              </a:extLst>
            </p:cNvPr>
            <p:cNvSpPr txBox="1"/>
            <p:nvPr/>
          </p:nvSpPr>
          <p:spPr>
            <a:xfrm>
              <a:off x="809764" y="1009133"/>
              <a:ext cx="1656000" cy="408623"/>
            </a:xfrm>
            <a:prstGeom prst="round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11" name="文字方塊 10">
              <a:extLst>
                <a:ext uri="{FF2B5EF4-FFF2-40B4-BE49-F238E27FC236}">
                  <a16:creationId xmlns:a16="http://schemas.microsoft.com/office/drawing/2014/main" xmlns="" id="{4BB519F2-2C30-CD48-92B6-CCDE94231930}"/>
                </a:ext>
              </a:extLst>
            </p:cNvPr>
            <p:cNvSpPr txBox="1"/>
            <p:nvPr/>
          </p:nvSpPr>
          <p:spPr>
            <a:xfrm>
              <a:off x="2465764" y="1009133"/>
              <a:ext cx="7046536" cy="523220"/>
            </a:xfrm>
            <a:prstGeom prst="rect">
              <a:avLst/>
            </a:prstGeom>
            <a:noFill/>
          </p:spPr>
          <p:txBody>
            <a:bodyPr wrap="square" rtlCol="0">
              <a:spAutoFit/>
            </a:bodyPr>
            <a:lstStyle/>
            <a:p>
              <a:pPr marL="180975" indent="-180975" algn="l">
                <a:buFont typeface="+mj-lt"/>
                <a:buAutoNum type="arabicPeriod"/>
              </a:pPr>
              <a:r>
                <a:rPr kumimoji="1" lang="zh-TW" altLang="en-US" dirty="0" smtClean="0">
                  <a:latin typeface="微軟正黑體" panose="020B0604030504040204" pitchFamily="34" charset="-120"/>
                  <a:ea typeface="微軟正黑體" panose="020B0604030504040204" pitchFamily="34" charset="-120"/>
                </a:rPr>
                <a:t>富豪通常將資產配置於多個銀行及帳戶中，且分散於世界各地，難以詳細掌握總資產</a:t>
              </a:r>
              <a:endParaRPr kumimoji="1" lang="en-US" altLang="zh-TW" dirty="0">
                <a:latin typeface="微軟正黑體" panose="020B0604030504040204" pitchFamily="34" charset="-120"/>
                <a:ea typeface="微軟正黑體" panose="020B0604030504040204" pitchFamily="34" charset="-120"/>
              </a:endParaRPr>
            </a:p>
            <a:p>
              <a:pPr marL="180975" indent="-180975" algn="l">
                <a:buFont typeface="+mj-lt"/>
                <a:buAutoNum type="arabicPeriod"/>
              </a:pPr>
              <a:r>
                <a:rPr kumimoji="1" lang="zh-TW" altLang="en-US" dirty="0" smtClean="0">
                  <a:latin typeface="微軟正黑體" panose="020B0604030504040204" pitchFamily="34" charset="-120"/>
                  <a:ea typeface="微軟正黑體" panose="020B0604030504040204" pitchFamily="34" charset="-120"/>
                </a:rPr>
                <a:t>投資顧問</a:t>
              </a:r>
              <a:r>
                <a:rPr kumimoji="1" lang="zh-CN" altLang="en-US" dirty="0" smtClean="0">
                  <a:latin typeface="微軟正黑體" panose="020B0604030504040204" pitchFamily="34" charset="-120"/>
                  <a:ea typeface="微軟正黑體" panose="020B0604030504040204" pitchFamily="34" charset="-120"/>
                </a:rPr>
                <a:t>用 </a:t>
              </a:r>
              <a:r>
                <a:rPr kumimoji="1" lang="en-US" altLang="zh-CN" dirty="0" smtClean="0">
                  <a:latin typeface="微軟正黑體" panose="020B0604030504040204" pitchFamily="34" charset="-120"/>
                  <a:ea typeface="微軟正黑體" panose="020B0604030504040204" pitchFamily="34" charset="-120"/>
                </a:rPr>
                <a:t>EXCEL</a:t>
              </a:r>
              <a:r>
                <a:rPr kumimoji="1" lang="zh-TW" altLang="en-US" dirty="0" smtClean="0">
                  <a:latin typeface="微軟正黑體" panose="020B0604030504040204" pitchFamily="34" charset="-120"/>
                  <a:ea typeface="微軟正黑體" panose="020B0604030504040204" pitchFamily="34" charset="-120"/>
                </a:rPr>
                <a:t>為客戶評估</a:t>
              </a:r>
              <a:r>
                <a:rPr kumimoji="1" lang="zh-CN" altLang="en-US" dirty="0" smtClean="0">
                  <a:latin typeface="微軟正黑體" panose="020B0604030504040204" pitchFamily="34" charset="-120"/>
                  <a:ea typeface="微軟正黑體" panose="020B0604030504040204" pitchFamily="34" charset="-120"/>
                </a:rPr>
                <a:t>做</a:t>
              </a:r>
              <a:r>
                <a:rPr kumimoji="1" lang="zh-TW" altLang="en-US" dirty="0" smtClean="0">
                  <a:latin typeface="微軟正黑體" panose="020B0604030504040204" pitchFamily="34" charset="-120"/>
                  <a:ea typeface="微軟正黑體" panose="020B0604030504040204" pitchFamily="34" charset="-120"/>
                </a:rPr>
                <a:t>投資理財</a:t>
              </a:r>
              <a:r>
                <a:rPr kumimoji="1" lang="zh-CN" altLang="en-US" dirty="0" smtClean="0">
                  <a:latin typeface="微軟正黑體" panose="020B0604030504040204" pitchFamily="34" charset="-120"/>
                  <a:ea typeface="微軟正黑體" panose="020B0604030504040204" pitchFamily="34" charset="-120"/>
                </a:rPr>
                <a:t>，</a:t>
              </a:r>
              <a:r>
                <a:rPr kumimoji="1" lang="zh-TW" altLang="en-US" dirty="0" smtClean="0">
                  <a:latin typeface="微軟正黑體" panose="020B0604030504040204" pitchFamily="34" charset="-120"/>
                  <a:ea typeface="微軟正黑體" panose="020B0604030504040204" pitchFamily="34" charset="-120"/>
                </a:rPr>
                <a:t>無法即時顯示市場變動</a:t>
              </a:r>
              <a:endParaRPr kumimoji="1" lang="zh-TW" altLang="en-US" dirty="0">
                <a:latin typeface="微軟正黑體" panose="020B0604030504040204" pitchFamily="34" charset="-120"/>
                <a:ea typeface="微軟正黑體" panose="020B0604030504040204" pitchFamily="34" charset="-120"/>
              </a:endParaRPr>
            </a:p>
          </p:txBody>
        </p:sp>
      </p:grpSp>
      <p:sp>
        <p:nvSpPr>
          <p:cNvPr id="12" name="矩形 11"/>
          <p:cNvSpPr/>
          <p:nvPr/>
        </p:nvSpPr>
        <p:spPr>
          <a:xfrm>
            <a:off x="6321867" y="5237262"/>
            <a:ext cx="2518638" cy="307777"/>
          </a:xfrm>
          <a:prstGeom prst="rect">
            <a:avLst/>
          </a:prstGeom>
        </p:spPr>
        <p:txBody>
          <a:bodyPr wrap="none">
            <a:spAutoFit/>
          </a:bodyPr>
          <a:lstStyle/>
          <a:p>
            <a:r>
              <a:rPr lang="zh-CN" altLang="en-US" dirty="0"/>
              <a:t>专业大数据分析技术解决平台</a:t>
            </a:r>
            <a:endParaRPr lang="zh-TW" altLang="en-US" dirty="0"/>
          </a:p>
        </p:txBody>
      </p:sp>
      <p:sp>
        <p:nvSpPr>
          <p:cNvPr id="13" name="矩形 12"/>
          <p:cNvSpPr/>
          <p:nvPr/>
        </p:nvSpPr>
        <p:spPr>
          <a:xfrm>
            <a:off x="420756" y="2844225"/>
            <a:ext cx="8828019" cy="523220"/>
          </a:xfrm>
          <a:prstGeom prst="rect">
            <a:avLst/>
          </a:prstGeom>
        </p:spPr>
        <p:txBody>
          <a:bodyPr wrap="square">
            <a:spAutoFit/>
          </a:bodyPr>
          <a:lstStyle/>
          <a:p>
            <a:pPr algn="l"/>
            <a:r>
              <a:rPr lang="en-US" altLang="zh-TW" dirty="0" err="1"/>
              <a:t>Addepar</a:t>
            </a:r>
            <a:r>
              <a:rPr lang="zh-TW" altLang="en-US" dirty="0"/>
              <a:t>為財富管理公司提供更好的數據分析和系統軟體服務，幫助他們全面掌握客戶資產情況，做出更加科學的資產配置建議</a:t>
            </a:r>
            <a:r>
              <a:rPr lang="zh-TW" altLang="en-US" dirty="0" smtClean="0"/>
              <a:t>。</a:t>
            </a:r>
            <a:endParaRPr lang="zh-TW" altLang="en-US" dirty="0"/>
          </a:p>
        </p:txBody>
      </p:sp>
      <p:pic>
        <p:nvPicPr>
          <p:cNvPr id="39938" name="Picture 2" descr="ãaddeparãçåçæå°çµæ"/>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630" y="2921227"/>
            <a:ext cx="6096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0865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3EE7674D-05EC-9644-94AB-88B952698B21}"/>
              </a:ext>
            </a:extLst>
          </p:cNvPr>
          <p:cNvSpPr/>
          <p:nvPr/>
        </p:nvSpPr>
        <p:spPr>
          <a:xfrm>
            <a:off x="10324561" y="1638029"/>
            <a:ext cx="4953000" cy="3108543"/>
          </a:xfrm>
          <a:prstGeom prst="rect">
            <a:avLst/>
          </a:prstGeom>
        </p:spPr>
        <p:txBody>
          <a:bodyPr>
            <a:spAutoFit/>
          </a:bodyPr>
          <a:lstStyle/>
          <a:p>
            <a:pPr algn="l"/>
            <a:r>
              <a:rPr lang="zh-TW" altLang="en-US" dirty="0">
                <a:solidFill>
                  <a:srgbClr val="585858"/>
                </a:solidFill>
                <a:latin typeface="微軟正黑體" panose="020B0604030504040204" pitchFamily="34" charset="-120"/>
                <a:ea typeface="微軟正黑體" panose="020B0604030504040204" pitchFamily="34" charset="-120"/>
              </a:rPr>
              <a:t>是一個通過</a:t>
            </a:r>
            <a:r>
              <a:rPr lang="en" altLang="zh-TW" dirty="0">
                <a:solidFill>
                  <a:srgbClr val="585858"/>
                </a:solidFill>
                <a:latin typeface="微軟正黑體" panose="020B0604030504040204" pitchFamily="34" charset="-120"/>
                <a:ea typeface="微軟正黑體" panose="020B0604030504040204" pitchFamily="34" charset="-120"/>
              </a:rPr>
              <a:t>AI</a:t>
            </a:r>
            <a:r>
              <a:rPr lang="zh-TW" altLang="en-US" dirty="0">
                <a:solidFill>
                  <a:srgbClr val="585858"/>
                </a:solidFill>
                <a:latin typeface="微軟正黑體" panose="020B0604030504040204" pitchFamily="34" charset="-120"/>
                <a:ea typeface="微軟正黑體" panose="020B0604030504040204" pitchFamily="34" charset="-120"/>
              </a:rPr>
              <a:t>來驗證身分及身分證件的公司，使用機器學習技術驗證用戶的身分證件，並將其與面部生物識別技術進行比較，然後可以將身分與國際信用和關注數據庫進行交叉參考，目前</a:t>
            </a:r>
            <a:r>
              <a:rPr lang="en" altLang="zh-TW" dirty="0" err="1">
                <a:solidFill>
                  <a:srgbClr val="585858"/>
                </a:solidFill>
                <a:latin typeface="微軟正黑體" panose="020B0604030504040204" pitchFamily="34" charset="-120"/>
                <a:ea typeface="微軟正黑體" panose="020B0604030504040204" pitchFamily="34" charset="-120"/>
              </a:rPr>
              <a:t>Onfido</a:t>
            </a:r>
            <a:r>
              <a:rPr lang="zh-TW" altLang="en-US" dirty="0">
                <a:solidFill>
                  <a:srgbClr val="585858"/>
                </a:solidFill>
                <a:latin typeface="微軟正黑體" panose="020B0604030504040204" pitchFamily="34" charset="-120"/>
                <a:ea typeface="微軟正黑體" panose="020B0604030504040204" pitchFamily="34" charset="-120"/>
              </a:rPr>
              <a:t>可以識別</a:t>
            </a:r>
            <a:r>
              <a:rPr lang="en-US" altLang="zh-TW" dirty="0">
                <a:solidFill>
                  <a:srgbClr val="585858"/>
                </a:solidFill>
                <a:latin typeface="微軟正黑體" panose="020B0604030504040204" pitchFamily="34" charset="-120"/>
                <a:ea typeface="微軟正黑體" panose="020B0604030504040204" pitchFamily="34" charset="-120"/>
              </a:rPr>
              <a:t>600</a:t>
            </a:r>
            <a:r>
              <a:rPr lang="zh-TW" altLang="en-US" dirty="0">
                <a:solidFill>
                  <a:srgbClr val="585858"/>
                </a:solidFill>
                <a:latin typeface="微軟正黑體" panose="020B0604030504040204" pitchFamily="34" charset="-120"/>
                <a:ea typeface="微軟正黑體" panose="020B0604030504040204" pitchFamily="34" charset="-120"/>
              </a:rPr>
              <a:t>種格式，從幾十個國家的駕照、護照、身分證以及手機上的自拍照片。</a:t>
            </a:r>
          </a:p>
          <a:p>
            <a:pPr algn="l"/>
            <a:r>
              <a:rPr lang="en" altLang="zh-TW" dirty="0" err="1">
                <a:solidFill>
                  <a:srgbClr val="585858"/>
                </a:solidFill>
                <a:latin typeface="微軟正黑體" panose="020B0604030504040204" pitchFamily="34" charset="-120"/>
                <a:ea typeface="微軟正黑體" panose="020B0604030504040204" pitchFamily="34" charset="-120"/>
              </a:rPr>
              <a:t>Onfido</a:t>
            </a:r>
            <a:r>
              <a:rPr lang="zh-TW" altLang="en-US" dirty="0">
                <a:solidFill>
                  <a:srgbClr val="585858"/>
                </a:solidFill>
                <a:latin typeface="微軟正黑體" panose="020B0604030504040204" pitchFamily="34" charset="-120"/>
                <a:ea typeface="微軟正黑體" panose="020B0604030504040204" pitchFamily="34" charset="-120"/>
              </a:rPr>
              <a:t>透過其在線平台提供多種類型的身分驗證和背景調查，現今幾乎每個人都擁有一台帶有內置攝像頭的智能手機，</a:t>
            </a:r>
            <a:r>
              <a:rPr lang="en" altLang="zh-TW" dirty="0" err="1">
                <a:solidFill>
                  <a:srgbClr val="585858"/>
                </a:solidFill>
                <a:latin typeface="微軟正黑體" panose="020B0604030504040204" pitchFamily="34" charset="-120"/>
                <a:ea typeface="微軟正黑體" panose="020B0604030504040204" pitchFamily="34" charset="-120"/>
              </a:rPr>
              <a:t>Onfido</a:t>
            </a:r>
            <a:r>
              <a:rPr lang="zh-TW" altLang="en-US" dirty="0">
                <a:solidFill>
                  <a:srgbClr val="585858"/>
                </a:solidFill>
                <a:latin typeface="微軟正黑體" panose="020B0604030504040204" pitchFamily="34" charset="-120"/>
                <a:ea typeface="微軟正黑體" panose="020B0604030504040204" pitchFamily="34" charset="-120"/>
              </a:rPr>
              <a:t>可以使用它來比較和交叉引用一個人的面部生物識別技術與他們的身分證件，例如： 身分證、駕駛執照。然後可以根據全球數據庫檢查此人的身分，以確定是否有任何問題。它使用手動和自動機器學習技術，包括光學字符識別和人臉檢測，來驗證申請人的護照或身分證以防止欺詐行為。</a:t>
            </a:r>
            <a:r>
              <a:rPr lang="en" altLang="zh-TW" dirty="0" err="1">
                <a:solidFill>
                  <a:srgbClr val="585858"/>
                </a:solidFill>
                <a:latin typeface="微軟正黑體" panose="020B0604030504040204" pitchFamily="34" charset="-120"/>
                <a:ea typeface="微軟正黑體" panose="020B0604030504040204" pitchFamily="34" charset="-120"/>
              </a:rPr>
              <a:t>Onfido</a:t>
            </a:r>
            <a:r>
              <a:rPr lang="zh-TW" altLang="en-US" dirty="0">
                <a:solidFill>
                  <a:srgbClr val="585858"/>
                </a:solidFill>
                <a:latin typeface="微軟正黑體" panose="020B0604030504040204" pitchFamily="34" charset="-120"/>
                <a:ea typeface="微軟正黑體" panose="020B0604030504040204" pitchFamily="34" charset="-120"/>
              </a:rPr>
              <a:t>也有權利工作、</a:t>
            </a:r>
            <a:r>
              <a:rPr lang="en" altLang="zh-TW" dirty="0">
                <a:solidFill>
                  <a:srgbClr val="585858"/>
                </a:solidFill>
                <a:latin typeface="微軟正黑體" panose="020B0604030504040204" pitchFamily="34" charset="-120"/>
                <a:ea typeface="微軟正黑體" panose="020B0604030504040204" pitchFamily="34" charset="-120"/>
              </a:rPr>
              <a:t>PEP </a:t>
            </a:r>
            <a:r>
              <a:rPr lang="zh-TW" altLang="en-US" dirty="0">
                <a:solidFill>
                  <a:srgbClr val="585858"/>
                </a:solidFill>
                <a:latin typeface="微軟正黑體" panose="020B0604030504040204" pitchFamily="34" charset="-120"/>
                <a:ea typeface="微軟正黑體" panose="020B0604030504040204" pitchFamily="34" charset="-120"/>
              </a:rPr>
              <a:t>制裁、犯罪歷史以及使用多個數據源頭的教育和就業驗證檢查。</a:t>
            </a:r>
            <a:endParaRPr lang="zh-TW" altLang="en-US" b="0" i="0" dirty="0">
              <a:solidFill>
                <a:srgbClr val="585858"/>
              </a:solidFill>
              <a:effectLst/>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xmlns="" id="{7CC0494A-81E9-7C48-A905-FB431E90B8C7}"/>
              </a:ext>
            </a:extLst>
          </p:cNvPr>
          <p:cNvSpPr/>
          <p:nvPr/>
        </p:nvSpPr>
        <p:spPr>
          <a:xfrm>
            <a:off x="2637413" y="308407"/>
            <a:ext cx="1980030" cy="400110"/>
          </a:xfrm>
          <a:prstGeom prst="rect">
            <a:avLst/>
          </a:prstGeom>
        </p:spPr>
        <p:txBody>
          <a:bodyPr wrap="none">
            <a:spAutoFit/>
          </a:bodyPr>
          <a:lstStyle/>
          <a:p>
            <a:r>
              <a:rPr kumimoji="1" lang="zh-TW" altLang="en-US" sz="2000" b="1" dirty="0" smtClean="0">
                <a:latin typeface="微軟正黑體" panose="020B0604030504040204" pitchFamily="34" charset="-120"/>
                <a:ea typeface="微軟正黑體" panose="020B0604030504040204" pitchFamily="34" charset="-120"/>
              </a:rPr>
              <a:t>身份驗證</a:t>
            </a:r>
            <a:r>
              <a:rPr kumimoji="1" lang="zh-TW" altLang="en-US" sz="2000" b="1" dirty="0">
                <a:latin typeface="微軟正黑體" panose="020B0604030504040204" pitchFamily="34" charset="-120"/>
                <a:ea typeface="微軟正黑體" panose="020B0604030504040204" pitchFamily="34" charset="-120"/>
              </a:rPr>
              <a:t>把關者</a:t>
            </a:r>
          </a:p>
        </p:txBody>
      </p:sp>
      <p:pic>
        <p:nvPicPr>
          <p:cNvPr id="6" name="圖片 5">
            <a:extLst>
              <a:ext uri="{FF2B5EF4-FFF2-40B4-BE49-F238E27FC236}">
                <a16:creationId xmlns:a16="http://schemas.microsoft.com/office/drawing/2014/main" xmlns="" id="{0F6BBCE6-D151-664F-83AA-B23F9C919B89}"/>
              </a:ext>
            </a:extLst>
          </p:cNvPr>
          <p:cNvPicPr>
            <a:picLocks noChangeAspect="1"/>
          </p:cNvPicPr>
          <p:nvPr/>
        </p:nvPicPr>
        <p:blipFill rotWithShape="1">
          <a:blip r:embed="rId2"/>
          <a:srcRect r="50000" b="7301"/>
          <a:stretch/>
        </p:blipFill>
        <p:spPr>
          <a:xfrm>
            <a:off x="366006" y="3513472"/>
            <a:ext cx="1805835" cy="2975970"/>
          </a:xfrm>
          <a:prstGeom prst="rect">
            <a:avLst/>
          </a:prstGeom>
        </p:spPr>
      </p:pic>
      <p:pic>
        <p:nvPicPr>
          <p:cNvPr id="9" name="圖片 8">
            <a:extLst>
              <a:ext uri="{FF2B5EF4-FFF2-40B4-BE49-F238E27FC236}">
                <a16:creationId xmlns:a16="http://schemas.microsoft.com/office/drawing/2014/main" xmlns="" id="{E2C29B8D-1C65-6140-8EB7-34A554F59B3B}"/>
              </a:ext>
            </a:extLst>
          </p:cNvPr>
          <p:cNvPicPr>
            <a:picLocks noChangeAspect="1"/>
          </p:cNvPicPr>
          <p:nvPr/>
        </p:nvPicPr>
        <p:blipFill>
          <a:blip r:embed="rId3"/>
          <a:stretch>
            <a:fillRect/>
          </a:stretch>
        </p:blipFill>
        <p:spPr>
          <a:xfrm>
            <a:off x="546358" y="168734"/>
            <a:ext cx="2057400" cy="647700"/>
          </a:xfrm>
          <a:prstGeom prst="rect">
            <a:avLst/>
          </a:prstGeom>
        </p:spPr>
      </p:pic>
      <p:grpSp>
        <p:nvGrpSpPr>
          <p:cNvPr id="7" name="群組 6"/>
          <p:cNvGrpSpPr/>
          <p:nvPr/>
        </p:nvGrpSpPr>
        <p:grpSpPr>
          <a:xfrm>
            <a:off x="384449" y="2159825"/>
            <a:ext cx="1730851" cy="1353647"/>
            <a:chOff x="506385" y="1414002"/>
            <a:chExt cx="1730851" cy="1353647"/>
          </a:xfrm>
        </p:grpSpPr>
        <p:sp>
          <p:nvSpPr>
            <p:cNvPr id="13" name="Rectangle 4">
              <a:extLst>
                <a:ext uri="{FF2B5EF4-FFF2-40B4-BE49-F238E27FC236}">
                  <a16:creationId xmlns:a16="http://schemas.microsoft.com/office/drawing/2014/main" xmlns="" id="{41D331A9-7DE6-A647-8A5F-43EAB2F826C1}"/>
                </a:ext>
              </a:extLst>
            </p:cNvPr>
            <p:cNvSpPr>
              <a:spLocks noChangeArrowheads="1"/>
            </p:cNvSpPr>
            <p:nvPr/>
          </p:nvSpPr>
          <p:spPr bwMode="gray">
            <a:xfrm>
              <a:off x="506385" y="1414002"/>
              <a:ext cx="1730851" cy="530225"/>
            </a:xfrm>
            <a:prstGeom prst="round2SameRect">
              <a:avLst/>
            </a:prstGeom>
            <a:solidFill>
              <a:srgbClr val="007167"/>
            </a:solidFill>
            <a:ln w="28575" algn="ctr">
              <a:solidFill>
                <a:schemeClr val="accent3"/>
              </a:solidFill>
              <a:miter lim="800000"/>
              <a:headEnd type="none" w="lg" len="lg"/>
              <a:tailEnd type="none" w="lg" len="lg"/>
            </a:ln>
            <a:effectLst>
              <a:outerShdw blurRad="50800" dist="38100" dir="2700000" algn="tl" rotWithShape="0">
                <a:prstClr val="black">
                  <a:alpha val="40000"/>
                </a:prstClr>
              </a:outerShdw>
            </a:effectLst>
          </p:spPr>
          <p:txBody>
            <a:bodyPr tIns="91440" bIns="91440" anchor="ctr"/>
            <a:lstStyle/>
            <a:p>
              <a:r>
                <a:rPr lang="zh-TW" altLang="en-US" sz="1600" b="1" dirty="0" smtClean="0">
                  <a:solidFill>
                    <a:schemeClr val="bg1"/>
                  </a:solidFill>
                  <a:latin typeface="微軟正黑體" panose="020B0604030504040204" pitchFamily="34" charset="-120"/>
                  <a:ea typeface="微軟正黑體" panose="020B0604030504040204" pitchFamily="34" charset="-120"/>
                </a:rPr>
                <a:t>身份證件查驗</a:t>
              </a:r>
              <a:endParaRPr lang="zh-TW" altLang="en-US" sz="1600" b="1" dirty="0">
                <a:solidFill>
                  <a:schemeClr val="bg1"/>
                </a:solidFill>
                <a:latin typeface="微軟正黑體" panose="020B0604030504040204" pitchFamily="34" charset="-120"/>
                <a:ea typeface="微軟正黑體" panose="020B0604030504040204" pitchFamily="34" charset="-120"/>
              </a:endParaRPr>
            </a:p>
          </p:txBody>
        </p:sp>
        <p:sp>
          <p:nvSpPr>
            <p:cNvPr id="14" name="Rectangle 8">
              <a:extLst>
                <a:ext uri="{FF2B5EF4-FFF2-40B4-BE49-F238E27FC236}">
                  <a16:creationId xmlns:a16="http://schemas.microsoft.com/office/drawing/2014/main" xmlns="" id="{6CBFE40F-0D39-A34F-AAA3-EF3685E8C2AB}"/>
                </a:ext>
              </a:extLst>
            </p:cNvPr>
            <p:cNvSpPr>
              <a:spLocks noChangeArrowheads="1"/>
            </p:cNvSpPr>
            <p:nvPr/>
          </p:nvSpPr>
          <p:spPr bwMode="gray">
            <a:xfrm>
              <a:off x="506385" y="1969929"/>
              <a:ext cx="1730851" cy="797720"/>
            </a:xfrm>
            <a:prstGeom prst="rect">
              <a:avLst/>
            </a:prstGeom>
            <a:solidFill>
              <a:schemeClr val="accent1"/>
            </a:solidFill>
            <a:ln w="9525" algn="ctr">
              <a:solidFill>
                <a:schemeClr val="accent1"/>
              </a:solidFill>
              <a:prstDash val="solid"/>
              <a:miter lim="800000"/>
              <a:headEnd type="none" w="lg" len="lg"/>
              <a:tailEnd type="none" w="lg" len="lg"/>
            </a:ln>
            <a:effectLst>
              <a:outerShdw blurRad="50800" dist="38100" dir="2700000" algn="tl" rotWithShape="0">
                <a:prstClr val="black">
                  <a:alpha val="40000"/>
                </a:prstClr>
              </a:outerShdw>
            </a:effectLst>
          </p:spPr>
          <p:txBody>
            <a:bodyPr tIns="91440" bIns="91440" anchor="ctr" anchorCtr="0"/>
            <a:lstStyle/>
            <a:p>
              <a:pPr algn="l"/>
              <a:r>
                <a:rPr lang="zh-TW" altLang="en-US" dirty="0">
                  <a:latin typeface="微軟正黑體" panose="020B0604030504040204" pitchFamily="34" charset="-120"/>
                  <a:ea typeface="微軟正黑體" panose="020B0604030504040204" pitchFamily="34" charset="-120"/>
                </a:rPr>
                <a:t>辨識經過偽造或數字竄改的個人身份</a:t>
              </a:r>
              <a:r>
                <a:rPr lang="zh-TW" altLang="en-US" dirty="0" smtClean="0">
                  <a:latin typeface="微軟正黑體" panose="020B0604030504040204" pitchFamily="34" charset="-120"/>
                  <a:ea typeface="微軟正黑體" panose="020B0604030504040204" pitchFamily="34" charset="-120"/>
                </a:rPr>
                <a:t>證件</a:t>
              </a:r>
              <a:endParaRPr lang="en-US" altLang="zh-CN" dirty="0">
                <a:latin typeface="微軟正黑體" panose="020B0604030504040204" pitchFamily="34" charset="-120"/>
                <a:ea typeface="微軟正黑體" panose="020B0604030504040204" pitchFamily="34" charset="-120"/>
              </a:endParaRPr>
            </a:p>
          </p:txBody>
        </p:sp>
      </p:grpSp>
      <p:grpSp>
        <p:nvGrpSpPr>
          <p:cNvPr id="8" name="群組 7"/>
          <p:cNvGrpSpPr/>
          <p:nvPr/>
        </p:nvGrpSpPr>
        <p:grpSpPr>
          <a:xfrm>
            <a:off x="7778086" y="2091103"/>
            <a:ext cx="1730851" cy="1338502"/>
            <a:chOff x="2427178" y="1591072"/>
            <a:chExt cx="1730851" cy="1338502"/>
          </a:xfrm>
        </p:grpSpPr>
        <p:sp>
          <p:nvSpPr>
            <p:cNvPr id="15" name="Rectangle 4">
              <a:extLst>
                <a:ext uri="{FF2B5EF4-FFF2-40B4-BE49-F238E27FC236}">
                  <a16:creationId xmlns:a16="http://schemas.microsoft.com/office/drawing/2014/main" xmlns="" id="{41D331A9-7DE6-A647-8A5F-43EAB2F826C1}"/>
                </a:ext>
              </a:extLst>
            </p:cNvPr>
            <p:cNvSpPr>
              <a:spLocks noChangeArrowheads="1"/>
            </p:cNvSpPr>
            <p:nvPr/>
          </p:nvSpPr>
          <p:spPr bwMode="gray">
            <a:xfrm>
              <a:off x="2427178" y="1591072"/>
              <a:ext cx="1730851" cy="530225"/>
            </a:xfrm>
            <a:prstGeom prst="round2SameRect">
              <a:avLst/>
            </a:prstGeom>
            <a:solidFill>
              <a:srgbClr val="007167"/>
            </a:solidFill>
            <a:ln w="28575" algn="ctr">
              <a:solidFill>
                <a:schemeClr val="accent3"/>
              </a:solidFill>
              <a:miter lim="800000"/>
              <a:headEnd type="none" w="lg" len="lg"/>
              <a:tailEnd type="none" w="lg" len="lg"/>
            </a:ln>
            <a:effectLst>
              <a:outerShdw blurRad="50800" dist="38100" dir="2700000" algn="tl" rotWithShape="0">
                <a:prstClr val="black">
                  <a:alpha val="40000"/>
                </a:prstClr>
              </a:outerShdw>
            </a:effectLst>
          </p:spPr>
          <p:txBody>
            <a:bodyPr tIns="91440" bIns="91440" anchor="ctr"/>
            <a:lstStyle/>
            <a:p>
              <a:r>
                <a:rPr lang="zh-TW" altLang="en-US" sz="1600" b="1" dirty="0" smtClean="0">
                  <a:solidFill>
                    <a:schemeClr val="bg1"/>
                  </a:solidFill>
                  <a:latin typeface="微軟正黑體" panose="020B0604030504040204" pitchFamily="34" charset="-120"/>
                  <a:ea typeface="微軟正黑體" panose="020B0604030504040204" pitchFamily="34" charset="-120"/>
                </a:rPr>
                <a:t>活體</a:t>
              </a:r>
              <a:r>
                <a:rPr lang="en-US" altLang="zh-TW" sz="1600" b="1" dirty="0" smtClean="0">
                  <a:solidFill>
                    <a:schemeClr val="bg1"/>
                  </a:solidFill>
                  <a:latin typeface="微軟正黑體" panose="020B0604030504040204" pitchFamily="34" charset="-120"/>
                  <a:ea typeface="微軟正黑體" panose="020B0604030504040204" pitchFamily="34" charset="-120"/>
                </a:rPr>
                <a:t>&amp;</a:t>
              </a:r>
              <a:r>
                <a:rPr lang="zh-TW" altLang="en-US" sz="1600" b="1" dirty="0" smtClean="0">
                  <a:solidFill>
                    <a:schemeClr val="bg1"/>
                  </a:solidFill>
                  <a:latin typeface="微軟正黑體" panose="020B0604030504040204" pitchFamily="34" charset="-120"/>
                  <a:ea typeface="微軟正黑體" panose="020B0604030504040204" pitchFamily="34" charset="-120"/>
                </a:rPr>
                <a:t>平面</a:t>
              </a:r>
              <a:endParaRPr lang="en-US" altLang="zh-TW" sz="1600" b="1" dirty="0" smtClean="0">
                <a:solidFill>
                  <a:schemeClr val="bg1"/>
                </a:solidFill>
                <a:latin typeface="微軟正黑體" panose="020B0604030504040204" pitchFamily="34" charset="-120"/>
                <a:ea typeface="微軟正黑體" panose="020B0604030504040204" pitchFamily="34" charset="-120"/>
              </a:endParaRPr>
            </a:p>
            <a:p>
              <a:r>
                <a:rPr lang="zh-TW" altLang="en-US" sz="1600" b="1" dirty="0" smtClean="0">
                  <a:solidFill>
                    <a:schemeClr val="bg1"/>
                  </a:solidFill>
                  <a:latin typeface="微軟正黑體" panose="020B0604030504040204" pitchFamily="34" charset="-120"/>
                  <a:ea typeface="微軟正黑體" panose="020B0604030504040204" pitchFamily="34" charset="-120"/>
                </a:rPr>
                <a:t>臉部辨識</a:t>
              </a:r>
              <a:endParaRPr lang="zh-TW" altLang="en-US" sz="1600" b="1" dirty="0">
                <a:solidFill>
                  <a:schemeClr val="bg1"/>
                </a:solidFill>
                <a:latin typeface="微軟正黑體" panose="020B0604030504040204" pitchFamily="34" charset="-120"/>
                <a:ea typeface="微軟正黑體" panose="020B0604030504040204" pitchFamily="34" charset="-120"/>
              </a:endParaRPr>
            </a:p>
          </p:txBody>
        </p:sp>
        <p:sp>
          <p:nvSpPr>
            <p:cNvPr id="16" name="Rectangle 8">
              <a:extLst>
                <a:ext uri="{FF2B5EF4-FFF2-40B4-BE49-F238E27FC236}">
                  <a16:creationId xmlns:a16="http://schemas.microsoft.com/office/drawing/2014/main" xmlns="" id="{6CBFE40F-0D39-A34F-AAA3-EF3685E8C2AB}"/>
                </a:ext>
              </a:extLst>
            </p:cNvPr>
            <p:cNvSpPr>
              <a:spLocks noChangeArrowheads="1"/>
            </p:cNvSpPr>
            <p:nvPr/>
          </p:nvSpPr>
          <p:spPr bwMode="gray">
            <a:xfrm>
              <a:off x="2427178" y="2137474"/>
              <a:ext cx="1730851" cy="792100"/>
            </a:xfrm>
            <a:prstGeom prst="rect">
              <a:avLst/>
            </a:prstGeom>
            <a:solidFill>
              <a:schemeClr val="accent1"/>
            </a:solidFill>
            <a:ln w="9525" algn="ctr">
              <a:solidFill>
                <a:schemeClr val="accent1"/>
              </a:solidFill>
              <a:prstDash val="solid"/>
              <a:miter lim="800000"/>
              <a:headEnd type="none" w="lg" len="lg"/>
              <a:tailEnd type="none" w="lg" len="lg"/>
            </a:ln>
            <a:effectLst>
              <a:outerShdw blurRad="50800" dist="38100" dir="2700000" algn="tl" rotWithShape="0">
                <a:prstClr val="black">
                  <a:alpha val="40000"/>
                </a:prstClr>
              </a:outerShdw>
            </a:effectLst>
          </p:spPr>
          <p:txBody>
            <a:bodyPr tIns="91440" bIns="91440" anchor="ctr" anchorCtr="0"/>
            <a:lstStyle/>
            <a:p>
              <a:pPr algn="l"/>
              <a:r>
                <a:rPr lang="zh-TW" altLang="en-US" sz="1400" dirty="0" smtClean="0">
                  <a:solidFill>
                    <a:srgbClr val="000000"/>
                  </a:solidFill>
                  <a:latin typeface="微軟正黑體" panose="020B0604030504040204" pitchFamily="34" charset="-120"/>
                  <a:ea typeface="微軟正黑體" panose="020B0604030504040204" pitchFamily="34" charset="-120"/>
                </a:rPr>
                <a:t>透過比對活體照片、視訊與身份證件照片來確認身份</a:t>
              </a:r>
              <a:endParaRPr lang="en-US" sz="1400" dirty="0">
                <a:solidFill>
                  <a:srgbClr val="000000"/>
                </a:solidFill>
                <a:latin typeface="微軟正黑體" panose="020B0604030504040204" pitchFamily="34" charset="-120"/>
                <a:ea typeface="微軟正黑體" panose="020B0604030504040204" pitchFamily="34" charset="-120"/>
              </a:endParaRPr>
            </a:p>
          </p:txBody>
        </p:sp>
      </p:grpSp>
      <p:grpSp>
        <p:nvGrpSpPr>
          <p:cNvPr id="35" name="群組 34">
            <a:extLst>
              <a:ext uri="{FF2B5EF4-FFF2-40B4-BE49-F238E27FC236}">
                <a16:creationId xmlns:a16="http://schemas.microsoft.com/office/drawing/2014/main" xmlns="" id="{F8B598FD-2B1E-1146-B1A6-7A3787749F10}"/>
              </a:ext>
            </a:extLst>
          </p:cNvPr>
          <p:cNvGrpSpPr/>
          <p:nvPr/>
        </p:nvGrpSpPr>
        <p:grpSpPr>
          <a:xfrm>
            <a:off x="440925" y="1112820"/>
            <a:ext cx="8702536" cy="408623"/>
            <a:chOff x="809764" y="1009133"/>
            <a:chExt cx="8702536" cy="408623"/>
          </a:xfrm>
        </p:grpSpPr>
        <p:sp>
          <p:nvSpPr>
            <p:cNvPr id="36" name="文字方塊 35">
              <a:extLst>
                <a:ext uri="{FF2B5EF4-FFF2-40B4-BE49-F238E27FC236}">
                  <a16:creationId xmlns:a16="http://schemas.microsoft.com/office/drawing/2014/main" xmlns="" id="{8F34A0A5-327D-094B-A9DB-A0A2544349D0}"/>
                </a:ext>
              </a:extLst>
            </p:cNvPr>
            <p:cNvSpPr txBox="1"/>
            <p:nvPr/>
          </p:nvSpPr>
          <p:spPr>
            <a:xfrm>
              <a:off x="809764" y="1009133"/>
              <a:ext cx="1656000" cy="408623"/>
            </a:xfrm>
            <a:prstGeom prst="round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37" name="文字方塊 36">
              <a:extLst>
                <a:ext uri="{FF2B5EF4-FFF2-40B4-BE49-F238E27FC236}">
                  <a16:creationId xmlns:a16="http://schemas.microsoft.com/office/drawing/2014/main" xmlns="" id="{4BB519F2-2C30-CD48-92B6-CCDE94231930}"/>
                </a:ext>
              </a:extLst>
            </p:cNvPr>
            <p:cNvSpPr txBox="1"/>
            <p:nvPr/>
          </p:nvSpPr>
          <p:spPr>
            <a:xfrm>
              <a:off x="2465764" y="1066610"/>
              <a:ext cx="7046536" cy="307777"/>
            </a:xfrm>
            <a:prstGeom prst="rect">
              <a:avLst/>
            </a:prstGeom>
            <a:noFill/>
          </p:spPr>
          <p:txBody>
            <a:bodyPr wrap="square" rtlCol="0">
              <a:spAutoFit/>
            </a:bodyPr>
            <a:lstStyle/>
            <a:p>
              <a:pPr algn="l"/>
              <a:r>
                <a:rPr kumimoji="1" lang="zh-TW" altLang="en-US" dirty="0" smtClean="0">
                  <a:latin typeface="微軟正黑體" panose="020B0604030504040204" pitchFamily="34" charset="-120"/>
                  <a:ea typeface="微軟正黑體" panose="020B0604030504040204" pitchFamily="34" charset="-120"/>
                </a:rPr>
                <a:t>身份驗證一般需面對面進行，但消費者更偏好不出門的線上驗證</a:t>
              </a:r>
              <a:endParaRPr kumimoji="1" lang="zh-TW" altLang="en-US" dirty="0">
                <a:latin typeface="微軟正黑體" panose="020B0604030504040204" pitchFamily="34" charset="-120"/>
                <a:ea typeface="微軟正黑體" panose="020B0604030504040204" pitchFamily="34" charset="-120"/>
              </a:endParaRPr>
            </a:p>
          </p:txBody>
        </p:sp>
      </p:grpSp>
      <p:grpSp>
        <p:nvGrpSpPr>
          <p:cNvPr id="38" name="群組 37"/>
          <p:cNvGrpSpPr/>
          <p:nvPr/>
        </p:nvGrpSpPr>
        <p:grpSpPr>
          <a:xfrm>
            <a:off x="3175198" y="5141415"/>
            <a:ext cx="2539581" cy="1173660"/>
            <a:chOff x="4306860" y="1419622"/>
            <a:chExt cx="1730851" cy="1173660"/>
          </a:xfrm>
        </p:grpSpPr>
        <p:sp>
          <p:nvSpPr>
            <p:cNvPr id="39" name="Rectangle 4">
              <a:extLst>
                <a:ext uri="{FF2B5EF4-FFF2-40B4-BE49-F238E27FC236}">
                  <a16:creationId xmlns:a16="http://schemas.microsoft.com/office/drawing/2014/main" xmlns="" id="{41D331A9-7DE6-A647-8A5F-43EAB2F826C1}"/>
                </a:ext>
              </a:extLst>
            </p:cNvPr>
            <p:cNvSpPr>
              <a:spLocks noChangeArrowheads="1"/>
            </p:cNvSpPr>
            <p:nvPr/>
          </p:nvSpPr>
          <p:spPr bwMode="gray">
            <a:xfrm>
              <a:off x="4306860" y="1419622"/>
              <a:ext cx="1730851" cy="530225"/>
            </a:xfrm>
            <a:prstGeom prst="round2SameRect">
              <a:avLst/>
            </a:prstGeom>
            <a:solidFill>
              <a:srgbClr val="007167"/>
            </a:solidFill>
            <a:ln w="28575" algn="ctr">
              <a:solidFill>
                <a:schemeClr val="accent3"/>
              </a:solidFill>
              <a:miter lim="800000"/>
              <a:headEnd type="none" w="lg" len="lg"/>
              <a:tailEnd type="none" w="lg" len="lg"/>
            </a:ln>
            <a:effectLst>
              <a:outerShdw blurRad="50800" dist="38100" dir="2700000" algn="tl" rotWithShape="0">
                <a:prstClr val="black">
                  <a:alpha val="40000"/>
                </a:prstClr>
              </a:outerShdw>
            </a:effectLst>
          </p:spPr>
          <p:txBody>
            <a:bodyPr tIns="91440" bIns="91440" anchor="ctr"/>
            <a:lstStyle/>
            <a:p>
              <a:r>
                <a:rPr lang="zh-TW" altLang="en-US" sz="1600" b="1" dirty="0" smtClean="0">
                  <a:solidFill>
                    <a:schemeClr val="bg1"/>
                  </a:solidFill>
                  <a:latin typeface="微軟正黑體" panose="020B0604030504040204" pitchFamily="34" charset="-120"/>
                  <a:ea typeface="微軟正黑體" panose="020B0604030504040204" pitchFamily="34" charset="-120"/>
                </a:rPr>
                <a:t>證件、資訊理解</a:t>
              </a:r>
              <a:endParaRPr lang="zh-TW" altLang="en-US" sz="1600" b="1" dirty="0">
                <a:solidFill>
                  <a:schemeClr val="bg1"/>
                </a:solidFill>
                <a:latin typeface="微軟正黑體" panose="020B0604030504040204" pitchFamily="34" charset="-120"/>
                <a:ea typeface="微軟正黑體" panose="020B0604030504040204" pitchFamily="34" charset="-120"/>
              </a:endParaRPr>
            </a:p>
          </p:txBody>
        </p:sp>
        <p:sp>
          <p:nvSpPr>
            <p:cNvPr id="40" name="Rectangle 8">
              <a:extLst>
                <a:ext uri="{FF2B5EF4-FFF2-40B4-BE49-F238E27FC236}">
                  <a16:creationId xmlns:a16="http://schemas.microsoft.com/office/drawing/2014/main" xmlns="" id="{6CBFE40F-0D39-A34F-AAA3-EF3685E8C2AB}"/>
                </a:ext>
              </a:extLst>
            </p:cNvPr>
            <p:cNvSpPr>
              <a:spLocks noChangeArrowheads="1"/>
            </p:cNvSpPr>
            <p:nvPr/>
          </p:nvSpPr>
          <p:spPr bwMode="gray">
            <a:xfrm>
              <a:off x="4306860" y="1966024"/>
              <a:ext cx="1730851" cy="627258"/>
            </a:xfrm>
            <a:prstGeom prst="rect">
              <a:avLst/>
            </a:prstGeom>
            <a:solidFill>
              <a:schemeClr val="accent1"/>
            </a:solidFill>
            <a:ln w="9525" algn="ctr">
              <a:solidFill>
                <a:schemeClr val="accent1"/>
              </a:solidFill>
              <a:prstDash val="solid"/>
              <a:miter lim="800000"/>
              <a:headEnd type="none" w="lg" len="lg"/>
              <a:tailEnd type="none" w="lg" len="lg"/>
            </a:ln>
            <a:effectLst>
              <a:outerShdw blurRad="50800" dist="38100" dir="2700000" algn="tl" rotWithShape="0">
                <a:prstClr val="black">
                  <a:alpha val="40000"/>
                </a:prstClr>
              </a:outerShdw>
            </a:effectLst>
          </p:spPr>
          <p:txBody>
            <a:bodyPr tIns="91440" bIns="91440" anchor="ctr" anchorCtr="0"/>
            <a:lstStyle/>
            <a:p>
              <a:pPr algn="l"/>
              <a:r>
                <a:rPr lang="zh-TW" altLang="en-US" sz="1400" dirty="0" smtClean="0">
                  <a:solidFill>
                    <a:srgbClr val="000000"/>
                  </a:solidFill>
                  <a:latin typeface="微軟正黑體" panose="020B0604030504040204" pitchFamily="34" charset="-120"/>
                  <a:ea typeface="微軟正黑體" panose="020B0604030504040204" pitchFamily="34" charset="-120"/>
                </a:rPr>
                <a:t>與全球數據庫及信用機構</a:t>
              </a:r>
              <a:r>
                <a:rPr lang="zh-TW" altLang="en-US" dirty="0">
                  <a:solidFill>
                    <a:srgbClr val="000000"/>
                  </a:solidFill>
                  <a:latin typeface="微軟正黑體" panose="020B0604030504040204" pitchFamily="34" charset="-120"/>
                  <a:ea typeface="微軟正黑體" panose="020B0604030504040204" pitchFamily="34" charset="-120"/>
                </a:rPr>
                <a:t>合作，進行個人</a:t>
              </a:r>
              <a:r>
                <a:rPr lang="zh-TW" altLang="en-US" sz="1400" dirty="0" smtClean="0">
                  <a:solidFill>
                    <a:srgbClr val="000000"/>
                  </a:solidFill>
                  <a:latin typeface="微軟正黑體" panose="020B0604030504040204" pitchFamily="34" charset="-120"/>
                  <a:ea typeface="微軟正黑體" panose="020B0604030504040204" pitchFamily="34" charset="-120"/>
                </a:rPr>
                <a:t>訊息交叉驗證</a:t>
              </a:r>
              <a:endParaRPr lang="en-US" sz="1400" dirty="0">
                <a:solidFill>
                  <a:srgbClr val="000000"/>
                </a:solidFill>
                <a:latin typeface="微軟正黑體" panose="020B0604030504040204" pitchFamily="34" charset="-120"/>
                <a:ea typeface="微軟正黑體" panose="020B0604030504040204" pitchFamily="34" charset="-120"/>
              </a:endParaRPr>
            </a:p>
          </p:txBody>
        </p:sp>
      </p:grpSp>
      <p:pic>
        <p:nvPicPr>
          <p:cNvPr id="41" name="圖片 40">
            <a:extLst>
              <a:ext uri="{FF2B5EF4-FFF2-40B4-BE49-F238E27FC236}">
                <a16:creationId xmlns:a16="http://schemas.microsoft.com/office/drawing/2014/main" xmlns="" id="{0F6BBCE6-D151-664F-83AA-B23F9C919B89}"/>
              </a:ext>
            </a:extLst>
          </p:cNvPr>
          <p:cNvPicPr>
            <a:picLocks noChangeAspect="1"/>
          </p:cNvPicPr>
          <p:nvPr/>
        </p:nvPicPr>
        <p:blipFill rotWithShape="1">
          <a:blip r:embed="rId2"/>
          <a:srcRect l="50000" b="3016"/>
          <a:stretch/>
        </p:blipFill>
        <p:spPr>
          <a:xfrm>
            <a:off x="7749511" y="3444827"/>
            <a:ext cx="1805836" cy="3004430"/>
          </a:xfrm>
          <a:prstGeom prst="rect">
            <a:avLst/>
          </a:prstGeom>
        </p:spPr>
      </p:pic>
      <p:grpSp>
        <p:nvGrpSpPr>
          <p:cNvPr id="26" name="群組 25"/>
          <p:cNvGrpSpPr/>
          <p:nvPr/>
        </p:nvGrpSpPr>
        <p:grpSpPr>
          <a:xfrm>
            <a:off x="2841883" y="1616694"/>
            <a:ext cx="4025642" cy="1727786"/>
            <a:chOff x="2603758" y="1569069"/>
            <a:chExt cx="4025642" cy="1727786"/>
          </a:xfrm>
        </p:grpSpPr>
        <p:grpSp>
          <p:nvGrpSpPr>
            <p:cNvPr id="25" name="群組 24"/>
            <p:cNvGrpSpPr/>
            <p:nvPr/>
          </p:nvGrpSpPr>
          <p:grpSpPr>
            <a:xfrm>
              <a:off x="4172608" y="1569069"/>
              <a:ext cx="2456792" cy="1727786"/>
              <a:chOff x="4289000" y="1521443"/>
              <a:chExt cx="3095625" cy="1992029"/>
            </a:xfrm>
          </p:grpSpPr>
          <p:grpSp>
            <p:nvGrpSpPr>
              <p:cNvPr id="22" name="群組 21"/>
              <p:cNvGrpSpPr/>
              <p:nvPr/>
            </p:nvGrpSpPr>
            <p:grpSpPr>
              <a:xfrm>
                <a:off x="4289000" y="1677472"/>
                <a:ext cx="3095625" cy="1836000"/>
                <a:chOff x="3009900" y="3404462"/>
                <a:chExt cx="3095625" cy="1836000"/>
              </a:xfrm>
            </p:grpSpPr>
            <p:sp>
              <p:nvSpPr>
                <p:cNvPr id="20" name="矩形 19"/>
                <p:cNvSpPr/>
                <p:nvPr/>
              </p:nvSpPr>
              <p:spPr bwMode="auto">
                <a:xfrm>
                  <a:off x="3009900" y="3404462"/>
                  <a:ext cx="3095625" cy="1836000"/>
                </a:xfrm>
                <a:prstGeom prst="rect">
                  <a:avLst/>
                </a:prstGeom>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smtClean="0">
                    <a:solidFill>
                      <a:schemeClr val="tx1"/>
                    </a:solidFill>
                    <a:effectLst/>
                    <a:latin typeface="+mn-lt"/>
                    <a:cs typeface="+mn-cs"/>
                  </a:endParaRPr>
                </a:p>
              </p:txBody>
            </p:sp>
            <p:pic>
              <p:nvPicPr>
                <p:cNvPr id="39942" name="Picture 6" descr="ãç¢æ¥­è­æ¸ iconãçåçæå°çµæ"/>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ackgroundRemoval t="9778" b="96000" l="0" r="97778">
                              <a14:foregroundMark x1="62222" y1="20000" x2="87111" y2="35556"/>
                              <a14:foregroundMark x1="29778" y1="75111" x2="17778" y2="55556"/>
                            </a14:backgroundRemoval>
                          </a14:imgEffect>
                        </a14:imgLayer>
                      </a14:imgProps>
                    </a:ext>
                    <a:ext uri="{28A0092B-C50C-407E-A947-70E740481C1C}">
                      <a14:useLocalDpi xmlns:a14="http://schemas.microsoft.com/office/drawing/2010/main" val="0"/>
                    </a:ext>
                  </a:extLst>
                </a:blip>
                <a:srcRect/>
                <a:stretch>
                  <a:fillRect/>
                </a:stretch>
              </p:blipFill>
              <p:spPr bwMode="auto">
                <a:xfrm>
                  <a:off x="4289382" y="3673773"/>
                  <a:ext cx="727303" cy="727303"/>
                </a:xfrm>
                <a:prstGeom prst="rect">
                  <a:avLst/>
                </a:prstGeom>
                <a:noFill/>
                <a:extLst>
                  <a:ext uri="{909E8E84-426E-40DD-AFC4-6F175D3DCCD1}">
                    <a14:hiddenFill xmlns:a14="http://schemas.microsoft.com/office/drawing/2010/main">
                      <a:solidFill>
                        <a:srgbClr val="FFFFFF"/>
                      </a:solidFill>
                    </a14:hiddenFill>
                  </a:ext>
                </a:extLst>
              </p:spPr>
            </p:pic>
            <p:pic>
              <p:nvPicPr>
                <p:cNvPr id="39944" name="Picture 8" descr="ãä¿¡ç¨ç´é iconãçåçæå°çµæ"/>
                <p:cNvPicPr>
                  <a:picLocks noChangeAspect="1" noChangeArrowheads="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50266" y="3742646"/>
                  <a:ext cx="719521" cy="658430"/>
                </a:xfrm>
                <a:prstGeom prst="rect">
                  <a:avLst/>
                </a:prstGeom>
                <a:noFill/>
                <a:extLst>
                  <a:ext uri="{909E8E84-426E-40DD-AFC4-6F175D3DCCD1}">
                    <a14:hiddenFill xmlns:a14="http://schemas.microsoft.com/office/drawing/2010/main">
                      <a:solidFill>
                        <a:srgbClr val="FFFFFF"/>
                      </a:solidFill>
                    </a14:hiddenFill>
                  </a:ext>
                </a:extLst>
              </p:spPr>
            </p:pic>
            <p:pic>
              <p:nvPicPr>
                <p:cNvPr id="39946" name="Picture 10" descr="ç¸éåç"/>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1119" y="4466807"/>
                  <a:ext cx="628013" cy="628013"/>
                </a:xfrm>
                <a:prstGeom prst="rect">
                  <a:avLst/>
                </a:prstGeom>
                <a:noFill/>
                <a:extLst>
                  <a:ext uri="{909E8E84-426E-40DD-AFC4-6F175D3DCCD1}">
                    <a14:hiddenFill xmlns:a14="http://schemas.microsoft.com/office/drawing/2010/main">
                      <a:solidFill>
                        <a:srgbClr val="FFFFFF"/>
                      </a:solidFill>
                    </a14:hiddenFill>
                  </a:ext>
                </a:extLst>
              </p:spPr>
            </p:pic>
            <p:pic>
              <p:nvPicPr>
                <p:cNvPr id="39948" name="Picture 12" descr="ãè­ç§ iconãçåçæå°çµæ"/>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19896" y="4409580"/>
                  <a:ext cx="696789" cy="623525"/>
                </a:xfrm>
                <a:prstGeom prst="rect">
                  <a:avLst/>
                </a:prstGeom>
                <a:noFill/>
                <a:extLst>
                  <a:ext uri="{909E8E84-426E-40DD-AFC4-6F175D3DCCD1}">
                    <a14:hiddenFill xmlns:a14="http://schemas.microsoft.com/office/drawing/2010/main">
                      <a:solidFill>
                        <a:srgbClr val="FFFFFF"/>
                      </a:solidFill>
                    </a14:hiddenFill>
                  </a:ext>
                </a:extLst>
              </p:spPr>
            </p:pic>
            <p:pic>
              <p:nvPicPr>
                <p:cNvPr id="39950" name="Picture 14" descr="ãPEP iconãçåçæå°çµæ"/>
                <p:cNvPicPr>
                  <a:picLocks noChangeAspect="1" noChangeArrowheads="1"/>
                </p:cNvPicPr>
                <p:nvPr/>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76864" y="3673773"/>
                  <a:ext cx="734062" cy="734062"/>
                </a:xfrm>
                <a:prstGeom prst="rect">
                  <a:avLst/>
                </a:prstGeom>
                <a:noFill/>
                <a:extLst>
                  <a:ext uri="{909E8E84-426E-40DD-AFC4-6F175D3DCCD1}">
                    <a14:hiddenFill xmlns:a14="http://schemas.microsoft.com/office/drawing/2010/main">
                      <a:solidFill>
                        <a:srgbClr val="FFFFFF"/>
                      </a:solidFill>
                    </a14:hiddenFill>
                  </a:ext>
                </a:extLst>
              </p:spPr>
            </p:pic>
            <p:pic>
              <p:nvPicPr>
                <p:cNvPr id="39952" name="Picture 16" descr="ãPEP iconãçåçæå°çµæ"/>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95757" y="4350887"/>
                  <a:ext cx="715169" cy="715169"/>
                </a:xfrm>
                <a:prstGeom prst="rect">
                  <a:avLst/>
                </a:prstGeom>
                <a:noFill/>
                <a:extLst>
                  <a:ext uri="{909E8E84-426E-40DD-AFC4-6F175D3DCCD1}">
                    <a14:hiddenFill xmlns:a14="http://schemas.microsoft.com/office/drawing/2010/main">
                      <a:solidFill>
                        <a:srgbClr val="FFFFFF"/>
                      </a:solidFill>
                    </a14:hiddenFill>
                  </a:ext>
                </a:extLst>
              </p:spPr>
            </p:pic>
          </p:grpSp>
          <p:pic>
            <p:nvPicPr>
              <p:cNvPr id="39954" name="Picture 18" descr="ç¸éåç"/>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98996" y="1521443"/>
                <a:ext cx="538621" cy="538621"/>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4" name="群組 23"/>
            <p:cNvGrpSpPr/>
            <p:nvPr/>
          </p:nvGrpSpPr>
          <p:grpSpPr>
            <a:xfrm>
              <a:off x="2603758" y="1834418"/>
              <a:ext cx="1730851" cy="1338502"/>
              <a:chOff x="4306860" y="1419622"/>
              <a:chExt cx="1730851" cy="1338502"/>
            </a:xfrm>
          </p:grpSpPr>
          <p:sp>
            <p:nvSpPr>
              <p:cNvPr id="17" name="Rectangle 4">
                <a:extLst>
                  <a:ext uri="{FF2B5EF4-FFF2-40B4-BE49-F238E27FC236}">
                    <a16:creationId xmlns:a16="http://schemas.microsoft.com/office/drawing/2014/main" xmlns="" id="{41D331A9-7DE6-A647-8A5F-43EAB2F826C1}"/>
                  </a:ext>
                </a:extLst>
              </p:cNvPr>
              <p:cNvSpPr>
                <a:spLocks noChangeArrowheads="1"/>
              </p:cNvSpPr>
              <p:nvPr/>
            </p:nvSpPr>
            <p:spPr bwMode="gray">
              <a:xfrm>
                <a:off x="4306860" y="1419622"/>
                <a:ext cx="1730851" cy="530225"/>
              </a:xfrm>
              <a:prstGeom prst="round2SameRect">
                <a:avLst/>
              </a:prstGeom>
              <a:solidFill>
                <a:srgbClr val="007167"/>
              </a:solidFill>
              <a:ln w="28575" algn="ctr">
                <a:solidFill>
                  <a:schemeClr val="accent3"/>
                </a:solidFill>
                <a:miter lim="800000"/>
                <a:headEnd type="none" w="lg" len="lg"/>
                <a:tailEnd type="none" w="lg" len="lg"/>
              </a:ln>
              <a:effectLst>
                <a:outerShdw blurRad="50800" dist="38100" dir="2700000" algn="tl" rotWithShape="0">
                  <a:prstClr val="black">
                    <a:alpha val="40000"/>
                  </a:prstClr>
                </a:outerShdw>
              </a:effectLst>
            </p:spPr>
            <p:txBody>
              <a:bodyPr tIns="91440" bIns="91440" anchor="ctr"/>
              <a:lstStyle/>
              <a:p>
                <a:r>
                  <a:rPr lang="zh-TW" altLang="en-US" sz="1600" b="1" dirty="0" smtClean="0">
                    <a:solidFill>
                      <a:schemeClr val="bg1"/>
                    </a:solidFill>
                    <a:latin typeface="微軟正黑體" panose="020B0604030504040204" pitchFamily="34" charset="-120"/>
                    <a:ea typeface="微軟正黑體" panose="020B0604030504040204" pitchFamily="34" charset="-120"/>
                  </a:rPr>
                  <a:t>個人紀錄驗證</a:t>
                </a:r>
                <a:endParaRPr lang="zh-TW" altLang="en-US" sz="1600" b="1" dirty="0">
                  <a:solidFill>
                    <a:schemeClr val="bg1"/>
                  </a:solidFill>
                  <a:latin typeface="微軟正黑體" panose="020B0604030504040204" pitchFamily="34" charset="-120"/>
                  <a:ea typeface="微軟正黑體" panose="020B0604030504040204" pitchFamily="34" charset="-120"/>
                </a:endParaRPr>
              </a:p>
            </p:txBody>
          </p:sp>
          <p:sp>
            <p:nvSpPr>
              <p:cNvPr id="18" name="Rectangle 8">
                <a:extLst>
                  <a:ext uri="{FF2B5EF4-FFF2-40B4-BE49-F238E27FC236}">
                    <a16:creationId xmlns:a16="http://schemas.microsoft.com/office/drawing/2014/main" xmlns="" id="{6CBFE40F-0D39-A34F-AAA3-EF3685E8C2AB}"/>
                  </a:ext>
                </a:extLst>
              </p:cNvPr>
              <p:cNvSpPr>
                <a:spLocks noChangeArrowheads="1"/>
              </p:cNvSpPr>
              <p:nvPr/>
            </p:nvSpPr>
            <p:spPr bwMode="gray">
              <a:xfrm>
                <a:off x="4306860" y="1966024"/>
                <a:ext cx="1730851" cy="792100"/>
              </a:xfrm>
              <a:prstGeom prst="rect">
                <a:avLst/>
              </a:prstGeom>
              <a:solidFill>
                <a:schemeClr val="accent1"/>
              </a:solidFill>
              <a:ln w="9525" algn="ctr">
                <a:solidFill>
                  <a:schemeClr val="accent1"/>
                </a:solidFill>
                <a:prstDash val="solid"/>
                <a:miter lim="800000"/>
                <a:headEnd type="none" w="lg" len="lg"/>
                <a:tailEnd type="none" w="lg" len="lg"/>
              </a:ln>
              <a:effectLst>
                <a:outerShdw blurRad="50800" dist="38100" dir="2700000" algn="tl" rotWithShape="0">
                  <a:prstClr val="black">
                    <a:alpha val="40000"/>
                  </a:prstClr>
                </a:outerShdw>
              </a:effectLst>
            </p:spPr>
            <p:txBody>
              <a:bodyPr tIns="91440" bIns="91440" anchor="ctr" anchorCtr="0"/>
              <a:lstStyle/>
              <a:p>
                <a:pPr algn="l"/>
                <a:r>
                  <a:rPr lang="zh-TW" altLang="en-US" sz="1400" dirty="0" smtClean="0">
                    <a:solidFill>
                      <a:srgbClr val="000000"/>
                    </a:solidFill>
                    <a:latin typeface="微軟正黑體" panose="020B0604030504040204" pitchFamily="34" charset="-120"/>
                    <a:ea typeface="微軟正黑體" panose="020B0604030504040204" pitchFamily="34" charset="-120"/>
                  </a:rPr>
                  <a:t>與全球數據庫及信用機構</a:t>
                </a:r>
                <a:r>
                  <a:rPr lang="zh-TW" altLang="en-US" dirty="0">
                    <a:solidFill>
                      <a:srgbClr val="000000"/>
                    </a:solidFill>
                    <a:latin typeface="微軟正黑體" panose="020B0604030504040204" pitchFamily="34" charset="-120"/>
                    <a:ea typeface="微軟正黑體" panose="020B0604030504040204" pitchFamily="34" charset="-120"/>
                  </a:rPr>
                  <a:t>合作，進行個人</a:t>
                </a:r>
                <a:r>
                  <a:rPr lang="zh-TW" altLang="en-US" sz="1400" dirty="0" smtClean="0">
                    <a:solidFill>
                      <a:srgbClr val="000000"/>
                    </a:solidFill>
                    <a:latin typeface="微軟正黑體" panose="020B0604030504040204" pitchFamily="34" charset="-120"/>
                    <a:ea typeface="微軟正黑體" panose="020B0604030504040204" pitchFamily="34" charset="-120"/>
                  </a:rPr>
                  <a:t>訊息交叉驗證</a:t>
                </a:r>
                <a:endParaRPr lang="en-US" sz="1400" dirty="0">
                  <a:solidFill>
                    <a:srgbClr val="000000"/>
                  </a:solidFill>
                  <a:latin typeface="微軟正黑體" panose="020B0604030504040204" pitchFamily="34" charset="-120"/>
                  <a:ea typeface="微軟正黑體" panose="020B0604030504040204" pitchFamily="34" charset="-120"/>
                </a:endParaRPr>
              </a:p>
            </p:txBody>
          </p:sp>
        </p:grpSp>
      </p:grpSp>
      <p:pic>
        <p:nvPicPr>
          <p:cNvPr id="39956" name="Picture 20" descr="ç¸éåç"/>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08854" y="5236394"/>
            <a:ext cx="1078681" cy="107868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單箭頭接點 27"/>
          <p:cNvCxnSpPr/>
          <p:nvPr/>
        </p:nvCxnSpPr>
        <p:spPr bwMode="auto">
          <a:xfrm>
            <a:off x="2391704" y="4212335"/>
            <a:ext cx="823816" cy="734707"/>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9" name="直線單箭頭接點 48"/>
          <p:cNvCxnSpPr/>
          <p:nvPr/>
        </p:nvCxnSpPr>
        <p:spPr bwMode="auto">
          <a:xfrm>
            <a:off x="4876527" y="3824478"/>
            <a:ext cx="0" cy="1149302"/>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2" name="直線單箭頭接點 51"/>
          <p:cNvCxnSpPr/>
          <p:nvPr/>
        </p:nvCxnSpPr>
        <p:spPr bwMode="auto">
          <a:xfrm flipH="1">
            <a:off x="6317047" y="4399129"/>
            <a:ext cx="740978" cy="547913"/>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7365173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1385997433"/>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9263" name="think-cell Slide" r:id="rId7" imgW="360" imgH="360" progId="TCLayout.ActiveDocument.1">
                  <p:embed/>
                </p:oleObj>
              </mc:Choice>
              <mc:Fallback>
                <p:oleObj name="think-cell Slide" r:id="rId7" imgW="360" imgH="360" progId="TCLayout.ActiveDocument.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hidden="1"/>
          <p:cNvSpPr/>
          <p:nvPr>
            <p:custDataLst>
              <p:tags r:id="rId3"/>
            </p:custDataLst>
          </p:nvPr>
        </p:nvSpPr>
        <p:spPr bwMode="gray">
          <a:xfrm>
            <a:off x="0" y="0"/>
            <a:ext cx="158750" cy="158750"/>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spcBef>
                <a:spcPct val="0"/>
              </a:spcBef>
              <a:spcAft>
                <a:spcPct val="0"/>
              </a:spcAft>
            </a:pPr>
            <a:endParaRPr lang="en-GB" sz="2000" b="1" dirty="0">
              <a:solidFill>
                <a:srgbClr val="000000"/>
              </a:solidFill>
              <a:latin typeface="Arial"/>
              <a:cs typeface="Arial"/>
              <a:sym typeface="Arial"/>
            </a:endParaRPr>
          </a:p>
        </p:txBody>
      </p:sp>
      <p:sp>
        <p:nvSpPr>
          <p:cNvPr id="2" name="Title 1"/>
          <p:cNvSpPr>
            <a:spLocks noGrp="1"/>
          </p:cNvSpPr>
          <p:nvPr>
            <p:ph type="title"/>
            <p:custDataLst>
              <p:tags r:id="rId4"/>
            </p:custDataLst>
          </p:nvPr>
        </p:nvSpPr>
        <p:spPr/>
        <p:txBody>
          <a:bodyPr/>
          <a:lstStyle/>
          <a:p>
            <a:r>
              <a:rPr lang="en-GB"/>
              <a:t>Agenda</a:t>
            </a:r>
          </a:p>
        </p:txBody>
      </p:sp>
      <p:sp>
        <p:nvSpPr>
          <p:cNvPr id="8" name="Text Placeholder 2"/>
          <p:cNvSpPr>
            <a:spLocks noGrp="1"/>
          </p:cNvSpPr>
          <p:nvPr>
            <p:custDataLst>
              <p:tags r:id="rId5"/>
            </p:custDataLst>
          </p:nvPr>
        </p:nvSpPr>
        <p:spPr bwMode="gray">
          <a:xfrm>
            <a:off x="0" y="2209800"/>
            <a:ext cx="9906000" cy="1219200"/>
          </a:xfrm>
          <a:prstGeom prst="rect">
            <a:avLst/>
          </a:prstGeom>
          <a:noFill/>
          <a:effectLst/>
        </p:spPr>
        <p:txBody>
          <a:bodyPr vert="horz" wrap="square" lIns="471488" tIns="457200" rIns="471488" bIns="457200" rtlCol="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endParaRPr lang="en-US" altLang="zh-TW" sz="2000" dirty="0">
              <a:solidFill>
                <a:schemeClr val="tx2"/>
              </a:solidFill>
            </a:endParaRPr>
          </a:p>
        </p:txBody>
      </p:sp>
    </p:spTree>
    <p:extLst>
      <p:ext uri="{BB962C8B-B14F-4D97-AF65-F5344CB8AC3E}">
        <p14:creationId xmlns:p14="http://schemas.microsoft.com/office/powerpoint/2010/main" val="70372137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63C0957C-41A2-364D-B69E-033C01743B47}"/>
              </a:ext>
            </a:extLst>
          </p:cNvPr>
          <p:cNvSpPr/>
          <p:nvPr/>
        </p:nvSpPr>
        <p:spPr>
          <a:xfrm>
            <a:off x="2837151" y="2692856"/>
            <a:ext cx="4155497" cy="707886"/>
          </a:xfrm>
          <a:prstGeom prst="rect">
            <a:avLst/>
          </a:prstGeom>
          <a:noFill/>
        </p:spPr>
        <p:txBody>
          <a:bodyPr wrap="none" lIns="91440" tIns="45720" rIns="91440" bIns="45720">
            <a:spAutoFit/>
          </a:bodyPr>
          <a:lstStyle/>
          <a:p>
            <a:pPr algn="ctr"/>
            <a:r>
              <a:rPr lang="en" altLang="zh-TW" sz="4000" b="1" cap="none" spc="0"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latin typeface="ArialMT"/>
              </a:rPr>
              <a:t>Capital markets </a:t>
            </a:r>
            <a:endParaRPr lang="zh-TW" altLang="en-US" sz="4000" b="1" cap="none" spc="0"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221035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DD37B214-D8FC-E841-A48F-5E85A0EF6CC8}"/>
              </a:ext>
            </a:extLst>
          </p:cNvPr>
          <p:cNvPicPr>
            <a:picLocks noChangeAspect="1"/>
          </p:cNvPicPr>
          <p:nvPr/>
        </p:nvPicPr>
        <p:blipFill rotWithShape="1">
          <a:blip r:embed="rId2"/>
          <a:srcRect b="8120"/>
          <a:stretch/>
        </p:blipFill>
        <p:spPr>
          <a:xfrm>
            <a:off x="634218" y="208132"/>
            <a:ext cx="2244266" cy="553226"/>
          </a:xfrm>
          <a:prstGeom prst="rect">
            <a:avLst/>
          </a:prstGeom>
        </p:spPr>
      </p:pic>
      <p:sp>
        <p:nvSpPr>
          <p:cNvPr id="5" name="矩形 4">
            <a:extLst>
              <a:ext uri="{FF2B5EF4-FFF2-40B4-BE49-F238E27FC236}">
                <a16:creationId xmlns:a16="http://schemas.microsoft.com/office/drawing/2014/main" xmlns="" id="{59BE2914-3AD4-3742-94E1-696E89538EFC}"/>
              </a:ext>
            </a:extLst>
          </p:cNvPr>
          <p:cNvSpPr/>
          <p:nvPr/>
        </p:nvSpPr>
        <p:spPr>
          <a:xfrm>
            <a:off x="2372247" y="5673617"/>
            <a:ext cx="4941788" cy="738664"/>
          </a:xfrm>
          <a:prstGeom prst="rect">
            <a:avLst/>
          </a:prstGeom>
          <a:solidFill>
            <a:schemeClr val="bg1"/>
          </a:solidFill>
        </p:spPr>
        <p:txBody>
          <a:bodyPr wrap="square">
            <a:spAutoFit/>
          </a:bodyPr>
          <a:lstStyle/>
          <a:p>
            <a:pPr marL="180975" indent="-180975" algn="l">
              <a:buFont typeface="Wingdings" panose="05000000000000000000" pitchFamily="2" charset="2"/>
              <a:buAutoNum type="circleNumWdWhitePlain"/>
            </a:pPr>
            <a:r>
              <a:rPr lang="zh-TW" altLang="en-US" dirty="0" smtClean="0">
                <a:solidFill>
                  <a:srgbClr val="444444"/>
                </a:solidFill>
                <a:latin typeface="微軟正黑體" panose="020B0604030504040204" pitchFamily="34" charset="-120"/>
                <a:ea typeface="微軟正黑體" panose="020B0604030504040204" pitchFamily="34" charset="-120"/>
              </a:rPr>
              <a:t>審核其他繁複</a:t>
            </a:r>
            <a:r>
              <a:rPr lang="zh-TW" altLang="en-US" dirty="0">
                <a:solidFill>
                  <a:srgbClr val="444444"/>
                </a:solidFill>
                <a:latin typeface="微軟正黑體" panose="020B0604030504040204" pitchFamily="34" charset="-120"/>
                <a:ea typeface="微軟正黑體" panose="020B0604030504040204" pitchFamily="34" charset="-120"/>
              </a:rPr>
              <a:t>的法律</a:t>
            </a:r>
            <a:r>
              <a:rPr lang="zh-TW" altLang="en-US" dirty="0" smtClean="0">
                <a:solidFill>
                  <a:srgbClr val="444444"/>
                </a:solidFill>
                <a:latin typeface="微軟正黑體" panose="020B0604030504040204" pitchFamily="34" charset="-120"/>
                <a:ea typeface="微軟正黑體" panose="020B0604030504040204" pitchFamily="34" charset="-120"/>
              </a:rPr>
              <a:t>文件，</a:t>
            </a:r>
            <a:r>
              <a:rPr lang="zh-TW" altLang="en-US" dirty="0">
                <a:solidFill>
                  <a:srgbClr val="444444"/>
                </a:solidFill>
                <a:latin typeface="微軟正黑體" panose="020B0604030504040204" pitchFamily="34" charset="-120"/>
                <a:ea typeface="微軟正黑體" panose="020B0604030504040204" pitchFamily="34" charset="-120"/>
              </a:rPr>
              <a:t>如信用違約</a:t>
            </a:r>
            <a:r>
              <a:rPr lang="zh-TW" altLang="en-US" dirty="0" smtClean="0">
                <a:solidFill>
                  <a:srgbClr val="444444"/>
                </a:solidFill>
                <a:latin typeface="微軟正黑體" panose="020B0604030504040204" pitchFamily="34" charset="-120"/>
                <a:ea typeface="微軟正黑體" panose="020B0604030504040204" pitchFamily="34" charset="-120"/>
              </a:rPr>
              <a:t>交換</a:t>
            </a:r>
            <a:r>
              <a:rPr lang="zh-TW" altLang="en" dirty="0" smtClean="0">
                <a:solidFill>
                  <a:srgbClr val="444444"/>
                </a:solidFill>
                <a:latin typeface="微軟正黑體" panose="020B0604030504040204" pitchFamily="34" charset="-120"/>
                <a:ea typeface="微軟正黑體" panose="020B0604030504040204" pitchFamily="34" charset="-120"/>
              </a:rPr>
              <a:t>、</a:t>
            </a:r>
            <a:r>
              <a:rPr lang="zh-TW" altLang="en-US" dirty="0">
                <a:solidFill>
                  <a:srgbClr val="444444"/>
                </a:solidFill>
                <a:latin typeface="微軟正黑體" panose="020B0604030504040204" pitchFamily="34" charset="-120"/>
                <a:ea typeface="微軟正黑體" panose="020B0604030504040204" pitchFamily="34" charset="-120"/>
              </a:rPr>
              <a:t>託管</a:t>
            </a:r>
            <a:r>
              <a:rPr lang="zh-TW" altLang="en-US" dirty="0" smtClean="0">
                <a:solidFill>
                  <a:srgbClr val="444444"/>
                </a:solidFill>
                <a:latin typeface="微軟正黑體" panose="020B0604030504040204" pitchFamily="34" charset="-120"/>
                <a:ea typeface="微軟正黑體" panose="020B0604030504040204" pitchFamily="34" charset="-120"/>
              </a:rPr>
              <a:t>協議</a:t>
            </a:r>
            <a:endParaRPr lang="en-US" altLang="zh-TW" dirty="0" smtClean="0">
              <a:solidFill>
                <a:srgbClr val="444444"/>
              </a:solidFill>
              <a:latin typeface="微軟正黑體" panose="020B0604030504040204" pitchFamily="34" charset="-120"/>
              <a:ea typeface="微軟正黑體" panose="020B0604030504040204" pitchFamily="34" charset="-120"/>
            </a:endParaRPr>
          </a:p>
          <a:p>
            <a:pPr marL="180975" indent="-180975" algn="l">
              <a:buFont typeface="Wingdings" panose="05000000000000000000" pitchFamily="2" charset="2"/>
              <a:buAutoNum type="circleNumWdWhitePlain"/>
            </a:pPr>
            <a:r>
              <a:rPr lang="zh-TW" altLang="en-US" dirty="0" smtClean="0">
                <a:solidFill>
                  <a:srgbClr val="444444"/>
                </a:solidFill>
                <a:latin typeface="微軟正黑體" panose="020B0604030504040204" pitchFamily="34" charset="-120"/>
                <a:ea typeface="微軟正黑體" panose="020B0604030504040204" pitchFamily="34" charset="-120"/>
              </a:rPr>
              <a:t>解釋條款</a:t>
            </a:r>
            <a:endParaRPr lang="en-US" altLang="zh-TW" dirty="0" smtClean="0">
              <a:solidFill>
                <a:srgbClr val="444444"/>
              </a:solidFill>
              <a:latin typeface="微軟正黑體" panose="020B0604030504040204" pitchFamily="34" charset="-120"/>
              <a:ea typeface="微軟正黑體" panose="020B0604030504040204" pitchFamily="34" charset="-120"/>
            </a:endParaRPr>
          </a:p>
          <a:p>
            <a:pPr marL="180975" indent="-180975" algn="l">
              <a:buFont typeface="Wingdings" panose="05000000000000000000" pitchFamily="2" charset="2"/>
              <a:buAutoNum type="circleNumWdWhitePlain"/>
            </a:pPr>
            <a:r>
              <a:rPr lang="zh-TW" altLang="en-US" dirty="0" smtClean="0">
                <a:solidFill>
                  <a:srgbClr val="444444"/>
                </a:solidFill>
                <a:latin typeface="微軟正黑體" panose="020B0604030504040204" pitchFamily="34" charset="-120"/>
                <a:ea typeface="微軟正黑體" panose="020B0604030504040204" pitchFamily="34" charset="-120"/>
              </a:rPr>
              <a:t>分析</a:t>
            </a:r>
            <a:r>
              <a:rPr lang="zh-TW" altLang="en-US" dirty="0">
                <a:solidFill>
                  <a:srgbClr val="444444"/>
                </a:solidFill>
                <a:latin typeface="微軟正黑體" panose="020B0604030504040204" pitchFamily="34" charset="-120"/>
                <a:ea typeface="微軟正黑體" panose="020B0604030504040204" pitchFamily="34" charset="-120"/>
              </a:rPr>
              <a:t>企業</a:t>
            </a:r>
            <a:r>
              <a:rPr lang="zh-TW" altLang="en-US" dirty="0" smtClean="0">
                <a:solidFill>
                  <a:srgbClr val="444444"/>
                </a:solidFill>
                <a:latin typeface="微軟正黑體" panose="020B0604030504040204" pitchFamily="34" charset="-120"/>
                <a:ea typeface="微軟正黑體" panose="020B0604030504040204" pitchFamily="34" charset="-120"/>
              </a:rPr>
              <a:t>溝通文件等</a:t>
            </a:r>
            <a:endParaRPr lang="zh-TW" altLang="en-US" dirty="0">
              <a:solidFill>
                <a:srgbClr val="444444"/>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xmlns="" id="{BDEFC26B-1A90-D545-912C-C5DCBA4EE9A2}"/>
              </a:ext>
            </a:extLst>
          </p:cNvPr>
          <p:cNvSpPr/>
          <p:nvPr/>
        </p:nvSpPr>
        <p:spPr>
          <a:xfrm>
            <a:off x="3027507" y="304096"/>
            <a:ext cx="3679213" cy="400110"/>
          </a:xfrm>
          <a:prstGeom prst="rect">
            <a:avLst/>
          </a:prstGeom>
        </p:spPr>
        <p:txBody>
          <a:bodyPr wrap="none">
            <a:spAutoFit/>
          </a:bodyPr>
          <a:lstStyle/>
          <a:p>
            <a:r>
              <a:rPr lang="en" altLang="zh-TW" sz="2000" b="1" dirty="0">
                <a:solidFill>
                  <a:srgbClr val="444444"/>
                </a:solidFill>
                <a:latin typeface="微軟正黑體" panose="020B0604030504040204" pitchFamily="34" charset="-120"/>
                <a:ea typeface="微軟正黑體" panose="020B0604030504040204" pitchFamily="34" charset="-120"/>
              </a:rPr>
              <a:t>Contract Intelligence (COIN)</a:t>
            </a:r>
            <a:endParaRPr lang="zh-TW" altLang="en-US" sz="2000" b="1" dirty="0"/>
          </a:p>
        </p:txBody>
      </p:sp>
      <p:grpSp>
        <p:nvGrpSpPr>
          <p:cNvPr id="9" name="群組 8"/>
          <p:cNvGrpSpPr/>
          <p:nvPr/>
        </p:nvGrpSpPr>
        <p:grpSpPr>
          <a:xfrm>
            <a:off x="552450" y="3239316"/>
            <a:ext cx="8572500" cy="2438465"/>
            <a:chOff x="552450" y="3382191"/>
            <a:chExt cx="8572500" cy="2438465"/>
          </a:xfrm>
        </p:grpSpPr>
        <p:sp>
          <p:nvSpPr>
            <p:cNvPr id="4" name="圓角矩形 3"/>
            <p:cNvSpPr/>
            <p:nvPr/>
          </p:nvSpPr>
          <p:spPr bwMode="auto">
            <a:xfrm>
              <a:off x="552450" y="3580191"/>
              <a:ext cx="8572500" cy="2196000"/>
            </a:xfrm>
            <a:prstGeom prst="roundRect">
              <a:avLst>
                <a:gd name="adj" fmla="val 7992"/>
              </a:avLst>
            </a:prstGeom>
            <a:noFill/>
            <a:ln w="9525" cap="flat" cmpd="sng" algn="ctr">
              <a:solidFill>
                <a:schemeClr val="accent3">
                  <a:lumMod val="5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smtClean="0">
                <a:solidFill>
                  <a:schemeClr val="tx1"/>
                </a:solidFill>
                <a:effectLst/>
                <a:latin typeface="+mn-lt"/>
                <a:cs typeface="+mn-cs"/>
              </a:endParaRPr>
            </a:p>
          </p:txBody>
        </p:sp>
        <p:sp>
          <p:nvSpPr>
            <p:cNvPr id="56" name="圓角矩形 55">
              <a:extLst>
                <a:ext uri="{FF2B5EF4-FFF2-40B4-BE49-F238E27FC236}">
                  <a16:creationId xmlns:a16="http://schemas.microsoft.com/office/drawing/2014/main" xmlns="" id="{54CB6515-6F60-2647-874D-524AE113C15E}"/>
                </a:ext>
              </a:extLst>
            </p:cNvPr>
            <p:cNvSpPr/>
            <p:nvPr/>
          </p:nvSpPr>
          <p:spPr>
            <a:xfrm>
              <a:off x="710989" y="5003411"/>
              <a:ext cx="8253044" cy="81724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square" numCol="2" spcCol="360000">
              <a:spAutoFit/>
            </a:bodyPr>
            <a:lstStyle/>
            <a:p>
              <a:pPr marL="285750" indent="-285750" algn="l">
                <a:buFont typeface="Wingdings" panose="05000000000000000000" pitchFamily="2" charset="2"/>
                <a:buChar char="n"/>
              </a:pPr>
              <a:r>
                <a:rPr lang="zh-TW" altLang="en-US" b="1" dirty="0">
                  <a:latin typeface="微軟正黑體" panose="020B0604030504040204" pitchFamily="34" charset="-120"/>
                  <a:ea typeface="微軟正黑體" panose="020B0604030504040204" pitchFamily="34" charset="-120"/>
                </a:rPr>
                <a:t>將</a:t>
              </a:r>
              <a:r>
                <a:rPr lang="en-US" altLang="zh-TW" b="1" dirty="0">
                  <a:latin typeface="微軟正黑體" panose="020B0604030504040204" pitchFamily="34" charset="-120"/>
                  <a:ea typeface="微軟正黑體" panose="020B0604030504040204" pitchFamily="34" charset="-120"/>
                </a:rPr>
                <a:t>36</a:t>
              </a:r>
              <a:r>
                <a:rPr lang="zh-CN" altLang="en-US" b="1" dirty="0">
                  <a:latin typeface="微軟正黑體" panose="020B0604030504040204" pitchFamily="34" charset="-120"/>
                  <a:ea typeface="微軟正黑體" panose="020B0604030504040204" pitchFamily="34" charset="-120"/>
                </a:rPr>
                <a:t>萬</a:t>
              </a:r>
              <a:r>
                <a:rPr lang="zh-TW" altLang="en-US" b="1" dirty="0">
                  <a:latin typeface="微軟正黑體" panose="020B0604030504040204" pitchFamily="34" charset="-120"/>
                  <a:ea typeface="微軟正黑體" panose="020B0604030504040204" pitchFamily="34" charset="-120"/>
                </a:rPr>
                <a:t>小時工作轉換為秒</a:t>
              </a:r>
              <a:r>
                <a:rPr lang="zh-TW" altLang="en-US" b="1" dirty="0" smtClean="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marL="266700" algn="l"/>
              <a:r>
                <a:rPr lang="zh-TW" altLang="en-US" dirty="0" smtClean="0">
                  <a:solidFill>
                    <a:srgbClr val="444444"/>
                  </a:solidFill>
                  <a:latin typeface="微軟正黑體" panose="020B0604030504040204" pitchFamily="34" charset="-120"/>
                  <a:ea typeface="微軟正黑體" panose="020B0604030504040204" pitchFamily="34" charset="-120"/>
                </a:rPr>
                <a:t>以往</a:t>
              </a:r>
              <a:r>
                <a:rPr lang="zh-TW" altLang="en-US" dirty="0">
                  <a:solidFill>
                    <a:srgbClr val="444444"/>
                  </a:solidFill>
                  <a:latin typeface="微軟正黑體" panose="020B0604030504040204" pitchFamily="34" charset="-120"/>
                  <a:ea typeface="微軟正黑體" panose="020B0604030504040204" pitchFamily="34" charset="-120"/>
                </a:rPr>
                <a:t>每年由律師及信貸人員處理所花的 </a:t>
              </a:r>
              <a:r>
                <a:rPr lang="en-US" altLang="zh-TW" dirty="0">
                  <a:solidFill>
                    <a:srgbClr val="444444"/>
                  </a:solidFill>
                  <a:latin typeface="微軟正黑體" panose="020B0604030504040204" pitchFamily="34" charset="-120"/>
                  <a:ea typeface="微軟正黑體" panose="020B0604030504040204" pitchFamily="34" charset="-120"/>
                </a:rPr>
                <a:t>36 </a:t>
              </a:r>
              <a:r>
                <a:rPr lang="zh-TW" altLang="en-US" dirty="0">
                  <a:solidFill>
                    <a:srgbClr val="444444"/>
                  </a:solidFill>
                  <a:latin typeface="微軟正黑體" panose="020B0604030504040204" pitchFamily="34" charset="-120"/>
                  <a:ea typeface="微軟正黑體" panose="020B0604030504040204" pitchFamily="34" charset="-120"/>
                </a:rPr>
                <a:t>萬個小時，</a:t>
              </a:r>
              <a:r>
                <a:rPr lang="en" altLang="zh-TW" dirty="0">
                  <a:solidFill>
                    <a:srgbClr val="444444"/>
                  </a:solidFill>
                  <a:latin typeface="微軟正黑體" panose="020B0604030504040204" pitchFamily="34" charset="-120"/>
                  <a:ea typeface="微軟正黑體" panose="020B0604030504040204" pitchFamily="34" charset="-120"/>
                </a:rPr>
                <a:t>COIN </a:t>
              </a:r>
              <a:r>
                <a:rPr lang="zh-TW" altLang="en-US" dirty="0">
                  <a:solidFill>
                    <a:srgbClr val="444444"/>
                  </a:solidFill>
                  <a:latin typeface="微軟正黑體" panose="020B0604030504040204" pitchFamily="34" charset="-120"/>
                  <a:ea typeface="微軟正黑體" panose="020B0604030504040204" pitchFamily="34" charset="-120"/>
                </a:rPr>
                <a:t>快到</a:t>
              </a:r>
              <a:r>
                <a:rPr lang="zh-TW" altLang="en-US" dirty="0" smtClean="0">
                  <a:solidFill>
                    <a:srgbClr val="444444"/>
                  </a:solidFill>
                  <a:latin typeface="微軟正黑體" panose="020B0604030504040204" pitchFamily="34" charset="-120"/>
                  <a:ea typeface="微軟正黑體" panose="020B0604030504040204" pitchFamily="34" charset="-120"/>
                </a:rPr>
                <a:t>只</a:t>
              </a:r>
              <a:r>
                <a:rPr lang="zh-TW" altLang="en-US" dirty="0">
                  <a:solidFill>
                    <a:srgbClr val="444444"/>
                  </a:solidFill>
                  <a:latin typeface="微軟正黑體" panose="020B0604030504040204" pitchFamily="34" charset="-120"/>
                  <a:ea typeface="微軟正黑體" panose="020B0604030504040204" pitchFamily="34" charset="-120"/>
                </a:rPr>
                <a:t>需</a:t>
              </a:r>
              <a:r>
                <a:rPr lang="zh-TW" altLang="en-US" dirty="0" smtClean="0">
                  <a:solidFill>
                    <a:srgbClr val="444444"/>
                  </a:solidFill>
                  <a:latin typeface="微軟正黑體" panose="020B0604030504040204" pitchFamily="34" charset="-120"/>
                  <a:ea typeface="微軟正黑體" panose="020B0604030504040204" pitchFamily="34" charset="-120"/>
                </a:rPr>
                <a:t>幾秒</a:t>
              </a:r>
              <a:r>
                <a:rPr lang="zh-TW" altLang="en-US" dirty="0">
                  <a:solidFill>
                    <a:srgbClr val="444444"/>
                  </a:solidFill>
                  <a:latin typeface="微軟正黑體" panose="020B0604030504040204" pitchFamily="34" charset="-120"/>
                  <a:ea typeface="微軟正黑體" panose="020B0604030504040204" pitchFamily="34" charset="-120"/>
                </a:rPr>
                <a:t>就能完成</a:t>
              </a:r>
              <a:endParaRPr lang="en-US" altLang="zh-TW" dirty="0">
                <a:solidFill>
                  <a:srgbClr val="444444"/>
                </a:solidFill>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n"/>
              </a:pPr>
              <a:r>
                <a:rPr lang="zh-CN" altLang="en-US" b="1" dirty="0">
                  <a:solidFill>
                    <a:srgbClr val="444444"/>
                  </a:solidFill>
                  <a:latin typeface="微軟正黑體" panose="020B0604030504040204" pitchFamily="34" charset="-120"/>
                  <a:ea typeface="微軟正黑體" panose="020B0604030504040204" pitchFamily="34" charset="-120"/>
                </a:rPr>
                <a:t>專業審核</a:t>
              </a:r>
              <a:r>
                <a:rPr lang="zh-CN" altLang="en-US" b="1" dirty="0" smtClean="0">
                  <a:solidFill>
                    <a:srgbClr val="444444"/>
                  </a:solidFill>
                  <a:latin typeface="微軟正黑體" panose="020B0604030504040204" pitchFamily="34" charset="-120"/>
                  <a:ea typeface="微軟正黑體" panose="020B0604030504040204" pitchFamily="34" charset="-120"/>
                </a:rPr>
                <a:t>人力</a:t>
              </a:r>
              <a:r>
                <a:rPr lang="zh-TW" altLang="en-US" b="1" dirty="0" smtClean="0">
                  <a:solidFill>
                    <a:srgbClr val="444444"/>
                  </a:solidFill>
                  <a:latin typeface="微軟正黑體" panose="020B0604030504040204" pitchFamily="34" charset="-120"/>
                  <a:ea typeface="微軟正黑體" panose="020B0604030504040204" pitchFamily="34" charset="-120"/>
                </a:rPr>
                <a:t>成本降低</a:t>
              </a:r>
              <a:r>
                <a:rPr lang="en-US" altLang="zh-CN" b="1" dirty="0" smtClean="0">
                  <a:solidFill>
                    <a:srgbClr val="444444"/>
                  </a:solidFill>
                  <a:latin typeface="微軟正黑體" panose="020B0604030504040204" pitchFamily="34" charset="-120"/>
                  <a:ea typeface="微軟正黑體" panose="020B0604030504040204" pitchFamily="34" charset="-120"/>
                </a:rPr>
                <a:t> </a:t>
              </a:r>
              <a:endParaRPr lang="en-US" altLang="zh-TW" b="1" dirty="0">
                <a:solidFill>
                  <a:srgbClr val="444444"/>
                </a:solidFill>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n"/>
              </a:pPr>
              <a:r>
                <a:rPr lang="zh-TW" altLang="en-US" b="1" dirty="0">
                  <a:solidFill>
                    <a:srgbClr val="444444"/>
                  </a:solidFill>
                  <a:latin typeface="微軟正黑體" panose="020B0604030504040204" pitchFamily="34" charset="-120"/>
                  <a:ea typeface="微軟正黑體" panose="020B0604030504040204" pitchFamily="34" charset="-120"/>
                </a:rPr>
                <a:t>大幅降低人為出錯率</a:t>
              </a:r>
              <a:endParaRPr lang="zh-TW" altLang="en-US" dirty="0">
                <a:latin typeface="微軟正黑體" panose="020B0604030504040204" pitchFamily="34" charset="-120"/>
                <a:ea typeface="微軟正黑體" panose="020B0604030504040204" pitchFamily="34" charset="-120"/>
              </a:endParaRPr>
            </a:p>
          </p:txBody>
        </p:sp>
        <p:sp>
          <p:nvSpPr>
            <p:cNvPr id="107" name="文字方塊 106">
              <a:extLst>
                <a:ext uri="{FF2B5EF4-FFF2-40B4-BE49-F238E27FC236}">
                  <a16:creationId xmlns:a16="http://schemas.microsoft.com/office/drawing/2014/main" xmlns="" id="{DEF4CE86-4FD7-2B49-BD6C-890913C3D828}"/>
                </a:ext>
              </a:extLst>
            </p:cNvPr>
            <p:cNvSpPr txBox="1"/>
            <p:nvPr/>
          </p:nvSpPr>
          <p:spPr>
            <a:xfrm>
              <a:off x="670760" y="3382191"/>
              <a:ext cx="1656000" cy="396000"/>
            </a:xfrm>
            <a:prstGeom prst="rect">
              <a:avLst/>
            </a:prstGeom>
            <a:solidFill>
              <a:srgbClr val="345782"/>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rPr>
                <a:t>Solution</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grpSp>
          <p:nvGrpSpPr>
            <p:cNvPr id="109" name="群組 108">
              <a:extLst>
                <a:ext uri="{FF2B5EF4-FFF2-40B4-BE49-F238E27FC236}">
                  <a16:creationId xmlns:a16="http://schemas.microsoft.com/office/drawing/2014/main" xmlns="" id="{18CF4B4B-13F4-4C48-A01B-04D2B1442848}"/>
                </a:ext>
              </a:extLst>
            </p:cNvPr>
            <p:cNvGrpSpPr/>
            <p:nvPr/>
          </p:nvGrpSpPr>
          <p:grpSpPr>
            <a:xfrm>
              <a:off x="824132" y="3590566"/>
              <a:ext cx="7776942" cy="1402346"/>
              <a:chOff x="824132" y="3933466"/>
              <a:chExt cx="7776942" cy="1402346"/>
            </a:xfrm>
          </p:grpSpPr>
          <p:sp>
            <p:nvSpPr>
              <p:cNvPr id="108" name="文字方塊 107">
                <a:extLst>
                  <a:ext uri="{FF2B5EF4-FFF2-40B4-BE49-F238E27FC236}">
                    <a16:creationId xmlns:a16="http://schemas.microsoft.com/office/drawing/2014/main" xmlns="" id="{398546D8-525B-D54D-931A-2194BDC78C31}"/>
                  </a:ext>
                </a:extLst>
              </p:cNvPr>
              <p:cNvSpPr txBox="1"/>
              <p:nvPr/>
            </p:nvSpPr>
            <p:spPr>
              <a:xfrm>
                <a:off x="5986130" y="3971798"/>
                <a:ext cx="321630" cy="72000"/>
              </a:xfrm>
              <a:prstGeom prst="rect">
                <a:avLst/>
              </a:prstGeom>
              <a:solidFill>
                <a:schemeClr val="bg1"/>
              </a:solidFill>
            </p:spPr>
            <p:txBody>
              <a:bodyPr wrap="square" rtlCol="0">
                <a:spAutoFit/>
              </a:bodyPr>
              <a:lstStyle/>
              <a:p>
                <a:endParaRPr kumimoji="1" lang="zh-TW" altLang="en-US" dirty="0">
                  <a:latin typeface="+mn-lt"/>
                </a:endParaRPr>
              </a:p>
            </p:txBody>
          </p:sp>
          <p:grpSp>
            <p:nvGrpSpPr>
              <p:cNvPr id="106" name="群組 105">
                <a:extLst>
                  <a:ext uri="{FF2B5EF4-FFF2-40B4-BE49-F238E27FC236}">
                    <a16:creationId xmlns:a16="http://schemas.microsoft.com/office/drawing/2014/main" xmlns="" id="{5DAA1935-414E-9E4D-B9B5-27D86F79D55C}"/>
                  </a:ext>
                </a:extLst>
              </p:cNvPr>
              <p:cNvGrpSpPr/>
              <p:nvPr/>
            </p:nvGrpSpPr>
            <p:grpSpPr>
              <a:xfrm>
                <a:off x="824132" y="3933466"/>
                <a:ext cx="7776942" cy="1402346"/>
                <a:chOff x="834273" y="3931949"/>
                <a:chExt cx="7776942" cy="1402346"/>
              </a:xfrm>
            </p:grpSpPr>
            <p:grpSp>
              <p:nvGrpSpPr>
                <p:cNvPr id="87" name="群組 86">
                  <a:extLst>
                    <a:ext uri="{FF2B5EF4-FFF2-40B4-BE49-F238E27FC236}">
                      <a16:creationId xmlns:a16="http://schemas.microsoft.com/office/drawing/2014/main" xmlns="" id="{873FB583-8F09-2144-ABE7-6B81540D9C9D}"/>
                    </a:ext>
                  </a:extLst>
                </p:cNvPr>
                <p:cNvGrpSpPr/>
                <p:nvPr/>
              </p:nvGrpSpPr>
              <p:grpSpPr>
                <a:xfrm>
                  <a:off x="834273" y="4156878"/>
                  <a:ext cx="932219" cy="1056527"/>
                  <a:chOff x="1727409" y="4114346"/>
                  <a:chExt cx="932219" cy="1056527"/>
                </a:xfrm>
              </p:grpSpPr>
              <p:pic>
                <p:nvPicPr>
                  <p:cNvPr id="70" name="圖片 69">
                    <a:extLst>
                      <a:ext uri="{FF2B5EF4-FFF2-40B4-BE49-F238E27FC236}">
                        <a16:creationId xmlns:a16="http://schemas.microsoft.com/office/drawing/2014/main" xmlns="" id="{95536520-B7B0-C247-9828-B123F0D2001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27409" y="4357963"/>
                    <a:ext cx="932219" cy="812910"/>
                  </a:xfrm>
                  <a:prstGeom prst="rect">
                    <a:avLst/>
                  </a:prstGeom>
                </p:spPr>
              </p:pic>
              <p:sp>
                <p:nvSpPr>
                  <p:cNvPr id="71" name="矩形 70">
                    <a:extLst>
                      <a:ext uri="{FF2B5EF4-FFF2-40B4-BE49-F238E27FC236}">
                        <a16:creationId xmlns:a16="http://schemas.microsoft.com/office/drawing/2014/main" xmlns="" id="{362AEC5E-F785-5546-BF43-70C45F66E66D}"/>
                      </a:ext>
                    </a:extLst>
                  </p:cNvPr>
                  <p:cNvSpPr/>
                  <p:nvPr/>
                </p:nvSpPr>
                <p:spPr>
                  <a:xfrm>
                    <a:off x="1833234" y="4114346"/>
                    <a:ext cx="723275" cy="307777"/>
                  </a:xfrm>
                  <a:prstGeom prst="rect">
                    <a:avLst/>
                  </a:prstGeom>
                </p:spPr>
                <p:txBody>
                  <a:bodyPr wrap="none">
                    <a:spAutoFit/>
                  </a:bodyPr>
                  <a:lstStyle/>
                  <a:p>
                    <a:r>
                      <a:rPr kumimoji="1" lang="zh-TW" altLang="en-US" dirty="0">
                        <a:latin typeface="微軟正黑體" panose="020B0604030504040204" pitchFamily="34" charset="-120"/>
                        <a:ea typeface="微軟正黑體" panose="020B0604030504040204" pitchFamily="34" charset="-120"/>
                      </a:rPr>
                      <a:t>大數據</a:t>
                    </a:r>
                    <a:endParaRPr kumimoji="1" lang="en-US" altLang="zh-TW" dirty="0">
                      <a:latin typeface="微軟正黑體" panose="020B0604030504040204" pitchFamily="34" charset="-120"/>
                      <a:ea typeface="微軟正黑體" panose="020B0604030504040204" pitchFamily="34" charset="-120"/>
                    </a:endParaRPr>
                  </a:p>
                </p:txBody>
              </p:sp>
            </p:grpSp>
            <p:grpSp>
              <p:nvGrpSpPr>
                <p:cNvPr id="88" name="群組 87">
                  <a:extLst>
                    <a:ext uri="{FF2B5EF4-FFF2-40B4-BE49-F238E27FC236}">
                      <a16:creationId xmlns:a16="http://schemas.microsoft.com/office/drawing/2014/main" xmlns="" id="{445F4111-E027-C24A-831F-6E2663EBA6B5}"/>
                    </a:ext>
                  </a:extLst>
                </p:cNvPr>
                <p:cNvGrpSpPr/>
                <p:nvPr/>
              </p:nvGrpSpPr>
              <p:grpSpPr>
                <a:xfrm>
                  <a:off x="3289980" y="4170974"/>
                  <a:ext cx="909042" cy="1050832"/>
                  <a:chOff x="4076786" y="4096543"/>
                  <a:chExt cx="909042" cy="1050832"/>
                </a:xfrm>
              </p:grpSpPr>
              <p:sp>
                <p:nvSpPr>
                  <p:cNvPr id="68" name="文字方塊 67">
                    <a:extLst>
                      <a:ext uri="{FF2B5EF4-FFF2-40B4-BE49-F238E27FC236}">
                        <a16:creationId xmlns:a16="http://schemas.microsoft.com/office/drawing/2014/main" xmlns="" id="{1B1C43E8-EAA5-044F-8A01-2FA781761BDC}"/>
                      </a:ext>
                    </a:extLst>
                  </p:cNvPr>
                  <p:cNvSpPr txBox="1"/>
                  <p:nvPr/>
                </p:nvSpPr>
                <p:spPr>
                  <a:xfrm>
                    <a:off x="4076786" y="4096543"/>
                    <a:ext cx="909042" cy="307777"/>
                  </a:xfrm>
                  <a:prstGeom prst="rect">
                    <a:avLst/>
                  </a:prstGeom>
                  <a:noFill/>
                </p:spPr>
                <p:txBody>
                  <a:bodyPr wrap="square" rtlCol="0">
                    <a:spAutoFit/>
                  </a:bodyPr>
                  <a:lstStyle/>
                  <a:p>
                    <a:r>
                      <a:rPr kumimoji="1" lang="zh-TW" altLang="en-US" dirty="0">
                        <a:latin typeface="微軟正黑體" panose="020B0604030504040204" pitchFamily="34" charset="-120"/>
                        <a:ea typeface="微軟正黑體" panose="020B0604030504040204" pitchFamily="34" charset="-120"/>
                      </a:rPr>
                      <a:t>辨識技術</a:t>
                    </a:r>
                  </a:p>
                </p:txBody>
              </p:sp>
              <p:pic>
                <p:nvPicPr>
                  <p:cNvPr id="73" name="圖片 72">
                    <a:extLst>
                      <a:ext uri="{FF2B5EF4-FFF2-40B4-BE49-F238E27FC236}">
                        <a16:creationId xmlns:a16="http://schemas.microsoft.com/office/drawing/2014/main" xmlns="" id="{775F0A89-5188-9243-89AC-2424CD1FF04E}"/>
                      </a:ext>
                    </a:extLst>
                  </p:cNvPr>
                  <p:cNvPicPr>
                    <a:picLocks noChangeAspect="1"/>
                  </p:cNvPicPr>
                  <p:nvPr/>
                </p:nvPicPr>
                <p:blipFill>
                  <a:blip r:embed="rId4">
                    <a:extLst/>
                  </a:blip>
                  <a:stretch>
                    <a:fillRect/>
                  </a:stretch>
                </p:blipFill>
                <p:spPr>
                  <a:xfrm>
                    <a:off x="4135338" y="4376085"/>
                    <a:ext cx="771290" cy="771290"/>
                  </a:xfrm>
                  <a:prstGeom prst="rect">
                    <a:avLst/>
                  </a:prstGeom>
                </p:spPr>
              </p:pic>
            </p:grpSp>
            <p:grpSp>
              <p:nvGrpSpPr>
                <p:cNvPr id="86" name="群組 85">
                  <a:extLst>
                    <a:ext uri="{FF2B5EF4-FFF2-40B4-BE49-F238E27FC236}">
                      <a16:creationId xmlns:a16="http://schemas.microsoft.com/office/drawing/2014/main" xmlns="" id="{FE159C27-DB25-6840-B8FA-B3F62A118489}"/>
                    </a:ext>
                  </a:extLst>
                </p:cNvPr>
                <p:cNvGrpSpPr/>
                <p:nvPr/>
              </p:nvGrpSpPr>
              <p:grpSpPr>
                <a:xfrm>
                  <a:off x="2092531" y="4117045"/>
                  <a:ext cx="956077" cy="1096361"/>
                  <a:chOff x="2985667" y="4074513"/>
                  <a:chExt cx="956077" cy="1096361"/>
                </a:xfrm>
              </p:grpSpPr>
              <p:pic>
                <p:nvPicPr>
                  <p:cNvPr id="72" name="圖片 71">
                    <a:extLst>
                      <a:ext uri="{FF2B5EF4-FFF2-40B4-BE49-F238E27FC236}">
                        <a16:creationId xmlns:a16="http://schemas.microsoft.com/office/drawing/2014/main" xmlns="" id="{7240D393-BC76-9C4D-87E1-C34181C78375}"/>
                      </a:ext>
                    </a:extLst>
                  </p:cNvPr>
                  <p:cNvPicPr>
                    <a:picLocks noChangeAspect="1"/>
                  </p:cNvPicPr>
                  <p:nvPr/>
                </p:nvPicPr>
                <p:blipFill rotWithShape="1">
                  <a:blip r:embed="rId5"/>
                  <a:srcRect l="10679" t="7731" r="7563" b="11891"/>
                  <a:stretch/>
                </p:blipFill>
                <p:spPr>
                  <a:xfrm>
                    <a:off x="2985667" y="4280123"/>
                    <a:ext cx="956077" cy="890751"/>
                  </a:xfrm>
                  <a:prstGeom prst="rect">
                    <a:avLst/>
                  </a:prstGeom>
                </p:spPr>
              </p:pic>
              <p:sp>
                <p:nvSpPr>
                  <p:cNvPr id="85" name="矩形 84">
                    <a:extLst>
                      <a:ext uri="{FF2B5EF4-FFF2-40B4-BE49-F238E27FC236}">
                        <a16:creationId xmlns:a16="http://schemas.microsoft.com/office/drawing/2014/main" xmlns="" id="{3CD2B5F6-6996-0B4B-969C-A1E6B21B8581}"/>
                      </a:ext>
                    </a:extLst>
                  </p:cNvPr>
                  <p:cNvSpPr/>
                  <p:nvPr/>
                </p:nvSpPr>
                <p:spPr>
                  <a:xfrm>
                    <a:off x="3257914" y="4074513"/>
                    <a:ext cx="360997" cy="307777"/>
                  </a:xfrm>
                  <a:prstGeom prst="rect">
                    <a:avLst/>
                  </a:prstGeom>
                </p:spPr>
                <p:txBody>
                  <a:bodyPr wrap="none">
                    <a:spAutoFit/>
                  </a:bodyPr>
                  <a:lstStyle/>
                  <a:p>
                    <a:r>
                      <a:rPr kumimoji="1" lang="en-US" altLang="zh-TW" dirty="0">
                        <a:latin typeface="微軟正黑體" panose="020B0604030504040204" pitchFamily="34" charset="-120"/>
                        <a:ea typeface="微軟正黑體" panose="020B0604030504040204" pitchFamily="34" charset="-120"/>
                      </a:rPr>
                      <a:t>AI</a:t>
                    </a:r>
                  </a:p>
                </p:txBody>
              </p:sp>
            </p:grpSp>
            <p:grpSp>
              <p:nvGrpSpPr>
                <p:cNvPr id="91" name="群組 90">
                  <a:extLst>
                    <a:ext uri="{FF2B5EF4-FFF2-40B4-BE49-F238E27FC236}">
                      <a16:creationId xmlns:a16="http://schemas.microsoft.com/office/drawing/2014/main" xmlns="" id="{9A80B371-4C7C-184A-80AA-F3BF0C1EE009}"/>
                    </a:ext>
                  </a:extLst>
                </p:cNvPr>
                <p:cNvGrpSpPr/>
                <p:nvPr/>
              </p:nvGrpSpPr>
              <p:grpSpPr>
                <a:xfrm>
                  <a:off x="5223259" y="3931949"/>
                  <a:ext cx="3387956" cy="1402346"/>
                  <a:chOff x="5549391" y="3660765"/>
                  <a:chExt cx="3870413" cy="1628268"/>
                </a:xfrm>
              </p:grpSpPr>
              <p:grpSp>
                <p:nvGrpSpPr>
                  <p:cNvPr id="67" name="群組 66">
                    <a:extLst>
                      <a:ext uri="{FF2B5EF4-FFF2-40B4-BE49-F238E27FC236}">
                        <a16:creationId xmlns:a16="http://schemas.microsoft.com/office/drawing/2014/main" xmlns="" id="{C9D8C669-8A8A-4345-A610-3BCE091D672D}"/>
                      </a:ext>
                    </a:extLst>
                  </p:cNvPr>
                  <p:cNvGrpSpPr/>
                  <p:nvPr/>
                </p:nvGrpSpPr>
                <p:grpSpPr>
                  <a:xfrm>
                    <a:off x="5933747" y="3660765"/>
                    <a:ext cx="3486057" cy="1628268"/>
                    <a:chOff x="2222205" y="4737727"/>
                    <a:chExt cx="4181040" cy="2065225"/>
                  </a:xfrm>
                </p:grpSpPr>
                <p:pic>
                  <p:nvPicPr>
                    <p:cNvPr id="63" name="圖片 62">
                      <a:extLst>
                        <a:ext uri="{FF2B5EF4-FFF2-40B4-BE49-F238E27FC236}">
                          <a16:creationId xmlns:a16="http://schemas.microsoft.com/office/drawing/2014/main" xmlns="" id="{E604317B-990D-484C-B9BB-22195D626F7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722824" y="4855126"/>
                      <a:ext cx="3680421" cy="1947826"/>
                    </a:xfrm>
                    <a:prstGeom prst="rect">
                      <a:avLst/>
                    </a:prstGeom>
                  </p:spPr>
                </p:pic>
                <p:sp>
                  <p:nvSpPr>
                    <p:cNvPr id="66" name="矩形 65">
                      <a:extLst>
                        <a:ext uri="{FF2B5EF4-FFF2-40B4-BE49-F238E27FC236}">
                          <a16:creationId xmlns:a16="http://schemas.microsoft.com/office/drawing/2014/main" xmlns="" id="{FD2F4E70-192E-5240-AE6A-219D95925292}"/>
                        </a:ext>
                      </a:extLst>
                    </p:cNvPr>
                    <p:cNvSpPr/>
                    <p:nvPr/>
                  </p:nvSpPr>
                  <p:spPr bwMode="auto">
                    <a:xfrm>
                      <a:off x="2222205" y="4737727"/>
                      <a:ext cx="393404" cy="144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grpSp>
              <p:pic>
                <p:nvPicPr>
                  <p:cNvPr id="69" name="圖片 68">
                    <a:extLst>
                      <a:ext uri="{FF2B5EF4-FFF2-40B4-BE49-F238E27FC236}">
                        <a16:creationId xmlns:a16="http://schemas.microsoft.com/office/drawing/2014/main" xmlns="" id="{0A7A8F0F-706C-CD4C-9FE0-3A961623C1B7}"/>
                      </a:ext>
                    </a:extLst>
                  </p:cNvPr>
                  <p:cNvPicPr>
                    <a:picLocks noChangeAspect="1"/>
                  </p:cNvPicPr>
                  <p:nvPr/>
                </p:nvPicPr>
                <p:blipFill>
                  <a:blip r:embed="rId7"/>
                  <a:stretch>
                    <a:fillRect/>
                  </a:stretch>
                </p:blipFill>
                <p:spPr>
                  <a:xfrm>
                    <a:off x="5549391" y="4068753"/>
                    <a:ext cx="1085516" cy="1085515"/>
                  </a:xfrm>
                  <a:prstGeom prst="rect">
                    <a:avLst/>
                  </a:prstGeom>
                </p:spPr>
              </p:pic>
              <p:sp>
                <p:nvSpPr>
                  <p:cNvPr id="89" name="矩形 88">
                    <a:extLst>
                      <a:ext uri="{FF2B5EF4-FFF2-40B4-BE49-F238E27FC236}">
                        <a16:creationId xmlns:a16="http://schemas.microsoft.com/office/drawing/2014/main" xmlns="" id="{952A4A5D-776D-1142-91C7-BBB14816C85C}"/>
                      </a:ext>
                    </a:extLst>
                  </p:cNvPr>
                  <p:cNvSpPr/>
                  <p:nvPr/>
                </p:nvSpPr>
                <p:spPr>
                  <a:xfrm>
                    <a:off x="6398629" y="3777852"/>
                    <a:ext cx="1989647" cy="307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 altLang="zh-TW" b="1" dirty="0">
                        <a:solidFill>
                          <a:srgbClr val="444444"/>
                        </a:solidFill>
                        <a:latin typeface="微軟正黑體" panose="020B0604030504040204" pitchFamily="34" charset="-120"/>
                        <a:ea typeface="微軟正黑體" panose="020B0604030504040204" pitchFamily="34" charset="-120"/>
                      </a:rPr>
                      <a:t>Contract Intelligence</a:t>
                    </a:r>
                    <a:endParaRPr lang="zh-TW" altLang="en-US" dirty="0"/>
                  </a:p>
                </p:txBody>
              </p:sp>
            </p:grpSp>
            <p:pic>
              <p:nvPicPr>
                <p:cNvPr id="93" name="圖形 92" descr="Add">
                  <a:extLst>
                    <a:ext uri="{FF2B5EF4-FFF2-40B4-BE49-F238E27FC236}">
                      <a16:creationId xmlns:a16="http://schemas.microsoft.com/office/drawing/2014/main" xmlns="" id="{444F1D18-99E7-FE43-AEE1-61567D593A9C}"/>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xmlns="" r:embed="rId14"/>
                    </a:ext>
                  </a:extLst>
                </a:blip>
                <a:stretch>
                  <a:fillRect/>
                </a:stretch>
              </p:blipFill>
              <p:spPr>
                <a:xfrm>
                  <a:off x="1874772" y="4698070"/>
                  <a:ext cx="204477" cy="204477"/>
                </a:xfrm>
                <a:prstGeom prst="rect">
                  <a:avLst/>
                </a:prstGeom>
              </p:spPr>
            </p:pic>
            <p:pic>
              <p:nvPicPr>
                <p:cNvPr id="95" name="圖形 94" descr="Add">
                  <a:extLst>
                    <a:ext uri="{FF2B5EF4-FFF2-40B4-BE49-F238E27FC236}">
                      <a16:creationId xmlns:a16="http://schemas.microsoft.com/office/drawing/2014/main" xmlns="" id="{B610AC9E-8341-5C40-A7BE-CF5F24BBA260}"/>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xmlns="" r:embed="rId14"/>
                    </a:ext>
                  </a:extLst>
                </a:blip>
                <a:stretch>
                  <a:fillRect/>
                </a:stretch>
              </p:blipFill>
              <p:spPr>
                <a:xfrm>
                  <a:off x="3048437" y="4694078"/>
                  <a:ext cx="204477" cy="204477"/>
                </a:xfrm>
                <a:prstGeom prst="rect">
                  <a:avLst/>
                </a:prstGeom>
              </p:spPr>
            </p:pic>
            <p:pic>
              <p:nvPicPr>
                <p:cNvPr id="103" name="圖形 102" descr="SlightCurve">
                  <a:extLst>
                    <a:ext uri="{FF2B5EF4-FFF2-40B4-BE49-F238E27FC236}">
                      <a16:creationId xmlns:a16="http://schemas.microsoft.com/office/drawing/2014/main" xmlns="" id="{0F91A5E9-5EE9-3A43-9DDE-94EF24E8ACAF}"/>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xmlns="" r:embed="rId16"/>
                    </a:ext>
                  </a:extLst>
                </a:blip>
                <a:stretch>
                  <a:fillRect/>
                </a:stretch>
              </p:blipFill>
              <p:spPr>
                <a:xfrm>
                  <a:off x="4451645" y="4423953"/>
                  <a:ext cx="658570" cy="658570"/>
                </a:xfrm>
                <a:prstGeom prst="rect">
                  <a:avLst/>
                </a:prstGeom>
              </p:spPr>
            </p:pic>
          </p:grpSp>
        </p:grpSp>
      </p:grpSp>
      <p:grpSp>
        <p:nvGrpSpPr>
          <p:cNvPr id="8" name="群組 7"/>
          <p:cNvGrpSpPr/>
          <p:nvPr/>
        </p:nvGrpSpPr>
        <p:grpSpPr>
          <a:xfrm>
            <a:off x="552450" y="906396"/>
            <a:ext cx="8572500" cy="2308666"/>
            <a:chOff x="552450" y="963546"/>
            <a:chExt cx="8572500" cy="2308666"/>
          </a:xfrm>
        </p:grpSpPr>
        <p:sp>
          <p:nvSpPr>
            <p:cNvPr id="44" name="圓角矩形 43"/>
            <p:cNvSpPr/>
            <p:nvPr/>
          </p:nvSpPr>
          <p:spPr bwMode="auto">
            <a:xfrm>
              <a:off x="552450" y="1148212"/>
              <a:ext cx="8572500" cy="2124000"/>
            </a:xfrm>
            <a:prstGeom prst="roundRect">
              <a:avLst>
                <a:gd name="adj" fmla="val 7992"/>
              </a:avLst>
            </a:prstGeom>
            <a:noFill/>
            <a:ln w="9525" cap="flat" cmpd="sng" algn="ctr">
              <a:solidFill>
                <a:schemeClr val="accent3">
                  <a:lumMod val="5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smtClean="0">
                <a:solidFill>
                  <a:schemeClr val="tx1"/>
                </a:solidFill>
                <a:effectLst/>
                <a:latin typeface="+mn-lt"/>
                <a:cs typeface="+mn-cs"/>
              </a:endParaRPr>
            </a:p>
          </p:txBody>
        </p:sp>
        <p:grpSp>
          <p:nvGrpSpPr>
            <p:cNvPr id="7" name="群組 6"/>
            <p:cNvGrpSpPr/>
            <p:nvPr/>
          </p:nvGrpSpPr>
          <p:grpSpPr>
            <a:xfrm>
              <a:off x="643891" y="963546"/>
              <a:ext cx="8078639" cy="2304552"/>
              <a:chOff x="643891" y="963546"/>
              <a:chExt cx="8078639" cy="2304552"/>
            </a:xfrm>
          </p:grpSpPr>
          <p:grpSp>
            <p:nvGrpSpPr>
              <p:cNvPr id="83" name="群組 82">
                <a:extLst>
                  <a:ext uri="{FF2B5EF4-FFF2-40B4-BE49-F238E27FC236}">
                    <a16:creationId xmlns:a16="http://schemas.microsoft.com/office/drawing/2014/main" xmlns="" id="{90FA419D-7802-B742-9C7D-280FC2E6EA2E}"/>
                  </a:ext>
                </a:extLst>
              </p:cNvPr>
              <p:cNvGrpSpPr/>
              <p:nvPr/>
            </p:nvGrpSpPr>
            <p:grpSpPr>
              <a:xfrm>
                <a:off x="7047071" y="1345668"/>
                <a:ext cx="1675459" cy="1676967"/>
                <a:chOff x="7055439" y="1586830"/>
                <a:chExt cx="1675459" cy="1676967"/>
              </a:xfrm>
            </p:grpSpPr>
            <p:sp>
              <p:nvSpPr>
                <p:cNvPr id="59" name="矩形 58">
                  <a:extLst>
                    <a:ext uri="{FF2B5EF4-FFF2-40B4-BE49-F238E27FC236}">
                      <a16:creationId xmlns:a16="http://schemas.microsoft.com/office/drawing/2014/main" xmlns="" id="{3C13789C-C2E3-B64C-BC73-187F176E8EB0}"/>
                    </a:ext>
                  </a:extLst>
                </p:cNvPr>
                <p:cNvSpPr/>
                <p:nvPr/>
              </p:nvSpPr>
              <p:spPr>
                <a:xfrm>
                  <a:off x="7055439" y="1586830"/>
                  <a:ext cx="1675459" cy="523220"/>
                </a:xfrm>
                <a:prstGeom prst="rect">
                  <a:avLst/>
                </a:prstGeom>
                <a:solidFill>
                  <a:schemeClr val="tx1">
                    <a:lumMod val="65000"/>
                    <a:lumOff val="35000"/>
                  </a:schemeClr>
                </a:solidFill>
              </p:spPr>
              <p:txBody>
                <a:bodyPr wrap="none">
                  <a:spAutoFit/>
                </a:bodyPr>
                <a:lstStyle/>
                <a:p>
                  <a:pPr marL="231775" indent="-231775" algn="l">
                    <a:buFont typeface="+mj-lt"/>
                    <a:buAutoNum type="arabicPeriod" startAt="3"/>
                  </a:pPr>
                  <a:r>
                    <a:rPr lang="zh-TW" altLang="en-US" dirty="0">
                      <a:solidFill>
                        <a:schemeClr val="bg1"/>
                      </a:solidFill>
                      <a:latin typeface="微軟正黑體" panose="020B0604030504040204" pitchFamily="34" charset="-120"/>
                      <a:ea typeface="微軟正黑體" panose="020B0604030504040204" pitchFamily="34" charset="-120"/>
                    </a:rPr>
                    <a:t>審核流程中可能</a:t>
                  </a:r>
                  <a:endParaRPr lang="en-US" altLang="zh-TW" dirty="0">
                    <a:solidFill>
                      <a:schemeClr val="bg1"/>
                    </a:solidFill>
                    <a:latin typeface="微軟正黑體" panose="020B0604030504040204" pitchFamily="34" charset="-120"/>
                    <a:ea typeface="微軟正黑體" panose="020B0604030504040204" pitchFamily="34" charset="-120"/>
                  </a:endParaRPr>
                </a:p>
                <a:p>
                  <a:pPr algn="l"/>
                  <a:r>
                    <a:rPr lang="en-US" altLang="zh-TW" dirty="0">
                      <a:solidFill>
                        <a:schemeClr val="bg1"/>
                      </a:solidFill>
                      <a:latin typeface="微軟正黑體" panose="020B0604030504040204" pitchFamily="34" charset="-120"/>
                      <a:ea typeface="微軟正黑體" panose="020B0604030504040204" pitchFamily="34" charset="-120"/>
                    </a:rPr>
                    <a:t>     </a:t>
                  </a:r>
                  <a:r>
                    <a:rPr lang="zh-TW" altLang="en-US" dirty="0">
                      <a:solidFill>
                        <a:schemeClr val="bg1"/>
                      </a:solidFill>
                      <a:latin typeface="微軟正黑體" panose="020B0604030504040204" pitchFamily="34" charset="-120"/>
                      <a:ea typeface="微軟正黑體" panose="020B0604030504040204" pitchFamily="34" charset="-120"/>
                    </a:rPr>
                    <a:t>發生人為錯誤</a:t>
                  </a:r>
                </a:p>
              </p:txBody>
            </p:sp>
            <p:pic>
              <p:nvPicPr>
                <p:cNvPr id="76" name="圖片 75">
                  <a:extLst>
                    <a:ext uri="{FF2B5EF4-FFF2-40B4-BE49-F238E27FC236}">
                      <a16:creationId xmlns:a16="http://schemas.microsoft.com/office/drawing/2014/main" xmlns="" id="{708C0DEF-B1BB-7446-9A6A-2E7B8C8C5516}"/>
                    </a:ext>
                  </a:extLst>
                </p:cNvPr>
                <p:cNvPicPr>
                  <a:picLocks noChangeAspect="1"/>
                </p:cNvPicPr>
                <p:nvPr/>
              </p:nvPicPr>
              <p:blipFill>
                <a:blip r:embed="rId17">
                  <a:extLst/>
                </a:blip>
                <a:stretch>
                  <a:fillRect/>
                </a:stretch>
              </p:blipFill>
              <p:spPr>
                <a:xfrm>
                  <a:off x="7233770" y="2190904"/>
                  <a:ext cx="1185173" cy="1072893"/>
                </a:xfrm>
                <a:prstGeom prst="rect">
                  <a:avLst/>
                </a:prstGeom>
              </p:spPr>
            </p:pic>
          </p:grpSp>
          <p:grpSp>
            <p:nvGrpSpPr>
              <p:cNvPr id="81" name="群組 80">
                <a:extLst>
                  <a:ext uri="{FF2B5EF4-FFF2-40B4-BE49-F238E27FC236}">
                    <a16:creationId xmlns:a16="http://schemas.microsoft.com/office/drawing/2014/main" xmlns="" id="{F64DE1F6-1CB8-9743-BD82-F4CA5AFDA576}"/>
                  </a:ext>
                </a:extLst>
              </p:cNvPr>
              <p:cNvGrpSpPr/>
              <p:nvPr/>
            </p:nvGrpSpPr>
            <p:grpSpPr>
              <a:xfrm>
                <a:off x="643891" y="1350111"/>
                <a:ext cx="2694500" cy="1917987"/>
                <a:chOff x="1047933" y="1605300"/>
                <a:chExt cx="2694500" cy="1917987"/>
              </a:xfrm>
            </p:grpSpPr>
            <p:grpSp>
              <p:nvGrpSpPr>
                <p:cNvPr id="77" name="群組 76">
                  <a:extLst>
                    <a:ext uri="{FF2B5EF4-FFF2-40B4-BE49-F238E27FC236}">
                      <a16:creationId xmlns:a16="http://schemas.microsoft.com/office/drawing/2014/main" xmlns="" id="{668D083A-F179-644F-8C5A-76C893357549}"/>
                    </a:ext>
                  </a:extLst>
                </p:cNvPr>
                <p:cNvGrpSpPr/>
                <p:nvPr/>
              </p:nvGrpSpPr>
              <p:grpSpPr>
                <a:xfrm>
                  <a:off x="1143183" y="2009493"/>
                  <a:ext cx="2461406" cy="1513794"/>
                  <a:chOff x="1148193" y="2009493"/>
                  <a:chExt cx="2655868" cy="1665328"/>
                </a:xfrm>
              </p:grpSpPr>
              <p:pic>
                <p:nvPicPr>
                  <p:cNvPr id="2" name="圖片 1">
                    <a:extLst>
                      <a:ext uri="{FF2B5EF4-FFF2-40B4-BE49-F238E27FC236}">
                        <a16:creationId xmlns:a16="http://schemas.microsoft.com/office/drawing/2014/main" xmlns="" id="{9FF5A4A4-5CB2-5045-B764-9E0177B39D14}"/>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1148193" y="2009493"/>
                    <a:ext cx="2655868" cy="1665328"/>
                  </a:xfrm>
                  <a:prstGeom prst="rect">
                    <a:avLst/>
                  </a:prstGeom>
                </p:spPr>
              </p:pic>
              <p:pic>
                <p:nvPicPr>
                  <p:cNvPr id="74" name="圖片 73">
                    <a:extLst>
                      <a:ext uri="{FF2B5EF4-FFF2-40B4-BE49-F238E27FC236}">
                        <a16:creationId xmlns:a16="http://schemas.microsoft.com/office/drawing/2014/main" xmlns="" id="{CF8FEDBF-44A6-B647-8485-D455ED4D5789}"/>
                      </a:ext>
                    </a:extLst>
                  </p:cNvPr>
                  <p:cNvPicPr>
                    <a:picLocks noChangeAspect="1"/>
                  </p:cNvPicPr>
                  <p:nvPr/>
                </p:nvPicPr>
                <p:blipFill>
                  <a:blip r:embed="rId19">
                    <a:extLst/>
                  </a:blip>
                  <a:stretch>
                    <a:fillRect/>
                  </a:stretch>
                </p:blipFill>
                <p:spPr>
                  <a:xfrm>
                    <a:off x="1925612" y="2483705"/>
                    <a:ext cx="601046" cy="470384"/>
                  </a:xfrm>
                  <a:prstGeom prst="rect">
                    <a:avLst/>
                  </a:prstGeom>
                </p:spPr>
              </p:pic>
            </p:grpSp>
            <p:sp>
              <p:nvSpPr>
                <p:cNvPr id="79" name="文字方塊 78">
                  <a:extLst>
                    <a:ext uri="{FF2B5EF4-FFF2-40B4-BE49-F238E27FC236}">
                      <a16:creationId xmlns:a16="http://schemas.microsoft.com/office/drawing/2014/main" xmlns="" id="{340F9CFE-85A3-E646-ABD2-9E2BC25F6BD1}"/>
                    </a:ext>
                  </a:extLst>
                </p:cNvPr>
                <p:cNvSpPr txBox="1"/>
                <p:nvPr/>
              </p:nvSpPr>
              <p:spPr>
                <a:xfrm>
                  <a:off x="1047933" y="1605300"/>
                  <a:ext cx="2694500" cy="523220"/>
                </a:xfrm>
                <a:prstGeom prst="rect">
                  <a:avLst/>
                </a:prstGeom>
                <a:solidFill>
                  <a:schemeClr val="tx1">
                    <a:lumMod val="65000"/>
                    <a:lumOff val="35000"/>
                  </a:schemeClr>
                </a:solidFill>
              </p:spPr>
              <p:txBody>
                <a:bodyPr wrap="square" rtlCol="0">
                  <a:spAutoFit/>
                </a:bodyPr>
                <a:lstStyle/>
                <a:p>
                  <a:pPr marL="179388" indent="-179388" algn="l">
                    <a:buFont typeface="+mj-lt"/>
                    <a:buAutoNum type="arabicPeriod"/>
                  </a:pPr>
                  <a:r>
                    <a:rPr lang="zh-TW" altLang="en-US" dirty="0">
                      <a:solidFill>
                        <a:schemeClr val="bg1"/>
                      </a:solidFill>
                      <a:latin typeface="微軟正黑體" panose="020B0604030504040204" pitchFamily="34" charset="-120"/>
                      <a:ea typeface="微軟正黑體" panose="020B0604030504040204" pitchFamily="34" charset="-120"/>
                    </a:rPr>
                    <a:t>繁複的合約</a:t>
                  </a:r>
                  <a:r>
                    <a:rPr lang="zh-CN" altLang="en-US" dirty="0">
                      <a:solidFill>
                        <a:schemeClr val="bg1"/>
                      </a:solidFill>
                      <a:latin typeface="微軟正黑體" panose="020B0604030504040204" pitchFamily="34" charset="-120"/>
                      <a:ea typeface="微軟正黑體" panose="020B0604030504040204" pitchFamily="34" charset="-120"/>
                    </a:rPr>
                    <a:t>梳理及審核流程，容易導致送件時間受到延誤</a:t>
                  </a:r>
                  <a:endParaRPr lang="en-US" altLang="zh-CN" dirty="0">
                    <a:solidFill>
                      <a:schemeClr val="bg1"/>
                    </a:solidFill>
                    <a:latin typeface="微軟正黑體" panose="020B0604030504040204" pitchFamily="34" charset="-120"/>
                    <a:ea typeface="微軟正黑體" panose="020B0604030504040204" pitchFamily="34" charset="-120"/>
                  </a:endParaRPr>
                </a:p>
              </p:txBody>
            </p:sp>
          </p:grpSp>
          <p:grpSp>
            <p:nvGrpSpPr>
              <p:cNvPr id="82" name="群組 81">
                <a:extLst>
                  <a:ext uri="{FF2B5EF4-FFF2-40B4-BE49-F238E27FC236}">
                    <a16:creationId xmlns:a16="http://schemas.microsoft.com/office/drawing/2014/main" xmlns="" id="{ABB2A876-745D-F545-9A3C-4F108FDE541B}"/>
                  </a:ext>
                </a:extLst>
              </p:cNvPr>
              <p:cNvGrpSpPr/>
              <p:nvPr/>
            </p:nvGrpSpPr>
            <p:grpSpPr>
              <a:xfrm>
                <a:off x="3468827" y="1342861"/>
                <a:ext cx="3237894" cy="1925236"/>
                <a:chOff x="4093885" y="1594656"/>
                <a:chExt cx="3237894" cy="1925236"/>
              </a:xfrm>
            </p:grpSpPr>
            <p:grpSp>
              <p:nvGrpSpPr>
                <p:cNvPr id="78" name="群組 77">
                  <a:extLst>
                    <a:ext uri="{FF2B5EF4-FFF2-40B4-BE49-F238E27FC236}">
                      <a16:creationId xmlns:a16="http://schemas.microsoft.com/office/drawing/2014/main" xmlns="" id="{EE15DFA3-78AB-9F4E-AD05-777A4B01F3D8}"/>
                    </a:ext>
                  </a:extLst>
                </p:cNvPr>
                <p:cNvGrpSpPr/>
                <p:nvPr/>
              </p:nvGrpSpPr>
              <p:grpSpPr>
                <a:xfrm>
                  <a:off x="4093885" y="1870280"/>
                  <a:ext cx="3237893" cy="1649612"/>
                  <a:chOff x="4617723" y="2027325"/>
                  <a:chExt cx="3780297" cy="1694887"/>
                </a:xfrm>
              </p:grpSpPr>
              <p:pic>
                <p:nvPicPr>
                  <p:cNvPr id="62" name="圖片 61">
                    <a:extLst>
                      <a:ext uri="{FF2B5EF4-FFF2-40B4-BE49-F238E27FC236}">
                        <a16:creationId xmlns:a16="http://schemas.microsoft.com/office/drawing/2014/main" xmlns="" id="{4796E589-6C0A-ED40-BFB2-58B2369ACACC}"/>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4617723" y="2027325"/>
                    <a:ext cx="3780297" cy="1694887"/>
                  </a:xfrm>
                  <a:prstGeom prst="rect">
                    <a:avLst/>
                  </a:prstGeom>
                </p:spPr>
              </p:pic>
              <p:pic>
                <p:nvPicPr>
                  <p:cNvPr id="75" name="圖片 74">
                    <a:extLst>
                      <a:ext uri="{FF2B5EF4-FFF2-40B4-BE49-F238E27FC236}">
                        <a16:creationId xmlns:a16="http://schemas.microsoft.com/office/drawing/2014/main" xmlns="" id="{FF5B8A1F-3780-6743-94BE-80CC39B69C90}"/>
                      </a:ext>
                    </a:extLst>
                  </p:cNvPr>
                  <p:cNvPicPr>
                    <a:picLocks noChangeAspect="1"/>
                  </p:cNvPicPr>
                  <p:nvPr/>
                </p:nvPicPr>
                <p:blipFill>
                  <a:blip r:embed="rId21">
                    <a:duotone>
                      <a:prstClr val="black"/>
                      <a:schemeClr val="accent3">
                        <a:tint val="45000"/>
                        <a:satMod val="400000"/>
                      </a:schemeClr>
                    </a:duotone>
                    <a:extLst/>
                  </a:blip>
                  <a:stretch>
                    <a:fillRect/>
                  </a:stretch>
                </p:blipFill>
                <p:spPr>
                  <a:xfrm>
                    <a:off x="6216386" y="2142369"/>
                    <a:ext cx="675798" cy="639464"/>
                  </a:xfrm>
                  <a:prstGeom prst="rect">
                    <a:avLst/>
                  </a:prstGeom>
                </p:spPr>
              </p:pic>
            </p:grpSp>
            <p:sp>
              <p:nvSpPr>
                <p:cNvPr id="80" name="文字方塊 79">
                  <a:extLst>
                    <a:ext uri="{FF2B5EF4-FFF2-40B4-BE49-F238E27FC236}">
                      <a16:creationId xmlns:a16="http://schemas.microsoft.com/office/drawing/2014/main" xmlns="" id="{80D3D496-8A78-D148-A1AA-C9F4F6A0266D}"/>
                    </a:ext>
                  </a:extLst>
                </p:cNvPr>
                <p:cNvSpPr txBox="1"/>
                <p:nvPr/>
              </p:nvSpPr>
              <p:spPr>
                <a:xfrm>
                  <a:off x="4093885" y="1594656"/>
                  <a:ext cx="3237894" cy="307777"/>
                </a:xfrm>
                <a:prstGeom prst="rect">
                  <a:avLst/>
                </a:prstGeom>
                <a:solidFill>
                  <a:schemeClr val="tx1">
                    <a:lumMod val="65000"/>
                    <a:lumOff val="35000"/>
                  </a:schemeClr>
                </a:solidFill>
              </p:spPr>
              <p:txBody>
                <a:bodyPr wrap="square" rtlCol="0">
                  <a:spAutoFit/>
                </a:bodyPr>
                <a:lstStyle/>
                <a:p>
                  <a:pPr algn="l"/>
                  <a:r>
                    <a:rPr lang="en-US" altLang="zh-CN" dirty="0">
                      <a:solidFill>
                        <a:schemeClr val="bg1"/>
                      </a:solidFill>
                      <a:latin typeface="微軟正黑體" panose="020B0604030504040204" pitchFamily="34" charset="-120"/>
                      <a:ea typeface="微軟正黑體" panose="020B0604030504040204" pitchFamily="34" charset="-120"/>
                    </a:rPr>
                    <a:t>2. </a:t>
                  </a:r>
                  <a:r>
                    <a:rPr lang="zh-CN" altLang="en-US" dirty="0">
                      <a:solidFill>
                        <a:schemeClr val="bg1"/>
                      </a:solidFill>
                      <a:latin typeface="微軟正黑體" panose="020B0604030504040204" pitchFamily="34" charset="-120"/>
                      <a:ea typeface="微軟正黑體" panose="020B0604030504040204" pitchFamily="34" charset="-120"/>
                    </a:rPr>
                    <a:t>合約審核之人力及時間成本高</a:t>
                  </a:r>
                  <a:endParaRPr lang="en-US" altLang="zh-CN" dirty="0">
                    <a:solidFill>
                      <a:schemeClr val="bg1"/>
                    </a:solidFill>
                    <a:latin typeface="微軟正黑體" panose="020B0604030504040204" pitchFamily="34" charset="-120"/>
                    <a:ea typeface="微軟正黑體" panose="020B0604030504040204" pitchFamily="34" charset="-120"/>
                  </a:endParaRPr>
                </a:p>
              </p:txBody>
            </p:sp>
          </p:grpSp>
          <p:sp>
            <p:nvSpPr>
              <p:cNvPr id="111" name="文字方塊 110">
                <a:extLst>
                  <a:ext uri="{FF2B5EF4-FFF2-40B4-BE49-F238E27FC236}">
                    <a16:creationId xmlns:a16="http://schemas.microsoft.com/office/drawing/2014/main" xmlns="" id="{E2B4BDD1-F08E-CF43-89D7-F9CCA343E5F4}"/>
                  </a:ext>
                </a:extLst>
              </p:cNvPr>
              <p:cNvSpPr txBox="1"/>
              <p:nvPr/>
            </p:nvSpPr>
            <p:spPr>
              <a:xfrm>
                <a:off x="660217" y="963546"/>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grpSp>
      </p:grpSp>
      <p:sp>
        <p:nvSpPr>
          <p:cNvPr id="42" name="文字方塊 41">
            <a:extLst>
              <a:ext uri="{FF2B5EF4-FFF2-40B4-BE49-F238E27FC236}">
                <a16:creationId xmlns:a16="http://schemas.microsoft.com/office/drawing/2014/main" xmlns="" id="{DEF4CE86-4FD7-2B49-BD6C-890913C3D828}"/>
              </a:ext>
            </a:extLst>
          </p:cNvPr>
          <p:cNvSpPr txBox="1"/>
          <p:nvPr/>
        </p:nvSpPr>
        <p:spPr>
          <a:xfrm>
            <a:off x="670760" y="5657470"/>
            <a:ext cx="1656000" cy="369332"/>
          </a:xfrm>
          <a:prstGeom prst="rect">
            <a:avLst/>
          </a:prstGeom>
          <a:solidFill>
            <a:schemeClr val="accent2">
              <a:lumMod val="75000"/>
            </a:schemeClr>
          </a:solidFill>
        </p:spPr>
        <p:txBody>
          <a:bodyPr wrap="square" rtlCol="0" anchor="ctr">
            <a:spAutoFit/>
          </a:bodyPr>
          <a:lstStyle/>
          <a:p>
            <a:r>
              <a:rPr kumimoji="1" lang="en-US" altLang="zh-TW" sz="1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Future</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51" name="圓角矩形 50"/>
          <p:cNvSpPr/>
          <p:nvPr/>
        </p:nvSpPr>
        <p:spPr bwMode="auto">
          <a:xfrm>
            <a:off x="551261" y="5651256"/>
            <a:ext cx="8572500" cy="756000"/>
          </a:xfrm>
          <a:prstGeom prst="roundRect">
            <a:avLst>
              <a:gd name="adj" fmla="val 16812"/>
            </a:avLst>
          </a:prstGeom>
          <a:noFill/>
          <a:ln w="9525" cap="flat" cmpd="sng" algn="ctr">
            <a:solidFill>
              <a:schemeClr val="accent3">
                <a:lumMod val="50000"/>
              </a:schemeClr>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smtClean="0">
              <a:solidFill>
                <a:schemeClr val="tx1"/>
              </a:solidFill>
              <a:effectLst/>
              <a:latin typeface="+mn-lt"/>
              <a:cs typeface="+mn-cs"/>
            </a:endParaRPr>
          </a:p>
        </p:txBody>
      </p:sp>
    </p:spTree>
    <p:extLst>
      <p:ext uri="{BB962C8B-B14F-4D97-AF65-F5344CB8AC3E}">
        <p14:creationId xmlns:p14="http://schemas.microsoft.com/office/powerpoint/2010/main" val="11825654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88762D69-B998-6946-972C-AC42EF3D631D}"/>
              </a:ext>
            </a:extLst>
          </p:cNvPr>
          <p:cNvSpPr/>
          <p:nvPr/>
        </p:nvSpPr>
        <p:spPr>
          <a:xfrm>
            <a:off x="2357637" y="2726035"/>
            <a:ext cx="5571717" cy="707886"/>
          </a:xfrm>
          <a:prstGeom prst="rect">
            <a:avLst/>
          </a:prstGeom>
          <a:noFill/>
        </p:spPr>
        <p:txBody>
          <a:bodyPr wrap="none" lIns="91440" tIns="45720" rIns="91440" bIns="45720">
            <a:spAutoFit/>
          </a:bodyPr>
          <a:lstStyle/>
          <a:p>
            <a:r>
              <a:rPr lang="en" altLang="zh-TW"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軟正黑體" panose="020B0604030504040204" pitchFamily="34" charset="-120"/>
                <a:ea typeface="微軟正黑體" panose="020B0604030504040204" pitchFamily="34" charset="-120"/>
              </a:rPr>
              <a:t>Market </a:t>
            </a:r>
            <a:r>
              <a:rPr lang="en-US" altLang="zh-TW"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軟正黑體" panose="020B0604030504040204" pitchFamily="34" charset="-120"/>
                <a:ea typeface="微軟正黑體" panose="020B0604030504040204" pitchFamily="34" charset="-120"/>
              </a:rPr>
              <a:t>I</a:t>
            </a:r>
            <a:r>
              <a:rPr lang="en" altLang="zh-TW" sz="4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軟正黑體" panose="020B0604030504040204" pitchFamily="34" charset="-120"/>
                <a:ea typeface="微軟正黑體" panose="020B0604030504040204" pitchFamily="34" charset="-120"/>
              </a:rPr>
              <a:t>nfrastructure </a:t>
            </a:r>
            <a:endParaRPr lang="en" altLang="zh-TW"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235360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xmlns="" id="{5739AF3B-912C-9D4E-8BB1-AE8AF5B6889F}"/>
              </a:ext>
            </a:extLst>
          </p:cNvPr>
          <p:cNvSpPr txBox="1"/>
          <p:nvPr/>
        </p:nvSpPr>
        <p:spPr>
          <a:xfrm>
            <a:off x="2488590" y="330697"/>
            <a:ext cx="7102437" cy="400110"/>
          </a:xfrm>
          <a:prstGeom prst="rect">
            <a:avLst/>
          </a:prstGeom>
          <a:noFill/>
        </p:spPr>
        <p:txBody>
          <a:bodyPr wrap="square" rtlCol="0">
            <a:spAutoFit/>
          </a:bodyPr>
          <a:lstStyle/>
          <a:p>
            <a:r>
              <a:rPr kumimoji="1" lang="zh-CN" altLang="en-US" sz="2000" b="1" dirty="0">
                <a:latin typeface="微軟正黑體" panose="020B0604030504040204" pitchFamily="34" charset="-120"/>
                <a:ea typeface="微軟正黑體" panose="020B0604030504040204" pitchFamily="34" charset="-120"/>
              </a:rPr>
              <a:t>智能投研服務</a:t>
            </a:r>
            <a:r>
              <a:rPr kumimoji="1" lang="en-US" altLang="zh-CN" sz="2000" b="1" dirty="0">
                <a:latin typeface="微軟正黑體" panose="020B0604030504040204" pitchFamily="34" charset="-120"/>
                <a:ea typeface="微軟正黑體" panose="020B0604030504040204" pitchFamily="34" charset="-120"/>
              </a:rPr>
              <a:t>-</a:t>
            </a:r>
            <a:r>
              <a:rPr kumimoji="1" lang="zh-TW" altLang="en-US" sz="2000" b="1" dirty="0">
                <a:latin typeface="微軟正黑體" panose="020B0604030504040204" pitchFamily="34" charset="-120"/>
                <a:ea typeface="微軟正黑體" panose="020B0604030504040204" pitchFamily="34" charset="-120"/>
              </a:rPr>
              <a:t>讓金融問題變得如使用</a:t>
            </a:r>
            <a:r>
              <a:rPr kumimoji="1" lang="en" altLang="zh-TW" sz="2000" b="1" dirty="0">
                <a:latin typeface="微軟正黑體" panose="020B0604030504040204" pitchFamily="34" charset="-120"/>
                <a:ea typeface="微軟正黑體" panose="020B0604030504040204" pitchFamily="34" charset="-120"/>
              </a:rPr>
              <a:t>Google</a:t>
            </a:r>
            <a:r>
              <a:rPr kumimoji="1" lang="zh-TW" altLang="en-US" sz="2000" b="1" dirty="0">
                <a:latin typeface="微軟正黑體" panose="020B0604030504040204" pitchFamily="34" charset="-120"/>
                <a:ea typeface="微軟正黑體" panose="020B0604030504040204" pitchFamily="34" charset="-120"/>
              </a:rPr>
              <a:t>搜尋</a:t>
            </a:r>
            <a:r>
              <a:rPr kumimoji="1" lang="zh-CN" altLang="en-US" sz="2000" b="1" dirty="0">
                <a:latin typeface="微軟正黑體" panose="020B0604030504040204" pitchFamily="34" charset="-120"/>
                <a:ea typeface="微軟正黑體" panose="020B0604030504040204" pitchFamily="34" charset="-120"/>
              </a:rPr>
              <a:t>一般</a:t>
            </a:r>
            <a:r>
              <a:rPr kumimoji="1" lang="zh-TW" altLang="en-US" sz="2000" b="1" dirty="0">
                <a:latin typeface="微軟正黑體" panose="020B0604030504040204" pitchFamily="34" charset="-120"/>
                <a:ea typeface="微軟正黑體" panose="020B0604030504040204" pitchFamily="34" charset="-120"/>
              </a:rPr>
              <a:t>簡單</a:t>
            </a:r>
          </a:p>
        </p:txBody>
      </p:sp>
      <p:grpSp>
        <p:nvGrpSpPr>
          <p:cNvPr id="89" name="群組 88">
            <a:extLst>
              <a:ext uri="{FF2B5EF4-FFF2-40B4-BE49-F238E27FC236}">
                <a16:creationId xmlns:a16="http://schemas.microsoft.com/office/drawing/2014/main" xmlns="" id="{A8316416-4817-414F-A061-8AE9CA9EFEAF}"/>
              </a:ext>
            </a:extLst>
          </p:cNvPr>
          <p:cNvGrpSpPr/>
          <p:nvPr/>
        </p:nvGrpSpPr>
        <p:grpSpPr>
          <a:xfrm>
            <a:off x="1371550" y="4705406"/>
            <a:ext cx="7273084" cy="1634893"/>
            <a:chOff x="1350055" y="4427858"/>
            <a:chExt cx="7273084" cy="1634893"/>
          </a:xfrm>
        </p:grpSpPr>
        <p:grpSp>
          <p:nvGrpSpPr>
            <p:cNvPr id="22" name="群組 21">
              <a:extLst>
                <a:ext uri="{FF2B5EF4-FFF2-40B4-BE49-F238E27FC236}">
                  <a16:creationId xmlns:a16="http://schemas.microsoft.com/office/drawing/2014/main" xmlns="" id="{E7182CFF-1BBC-4840-AF11-D82E13B922CB}"/>
                </a:ext>
              </a:extLst>
            </p:cNvPr>
            <p:cNvGrpSpPr/>
            <p:nvPr/>
          </p:nvGrpSpPr>
          <p:grpSpPr>
            <a:xfrm>
              <a:off x="1412743" y="5070856"/>
              <a:ext cx="1071323" cy="991895"/>
              <a:chOff x="1412743" y="5070856"/>
              <a:chExt cx="1071323" cy="991895"/>
            </a:xfrm>
          </p:grpSpPr>
          <p:sp>
            <p:nvSpPr>
              <p:cNvPr id="7" name="文字方塊 6">
                <a:extLst>
                  <a:ext uri="{FF2B5EF4-FFF2-40B4-BE49-F238E27FC236}">
                    <a16:creationId xmlns:a16="http://schemas.microsoft.com/office/drawing/2014/main" xmlns="" id="{7A6F8BD9-CDC9-7F43-8D05-1C95CF4E7CDA}"/>
                  </a:ext>
                </a:extLst>
              </p:cNvPr>
              <p:cNvSpPr txBox="1"/>
              <p:nvPr/>
            </p:nvSpPr>
            <p:spPr>
              <a:xfrm>
                <a:off x="1412743" y="5070856"/>
                <a:ext cx="1071323" cy="276999"/>
              </a:xfrm>
              <a:prstGeom prst="rect">
                <a:avLst/>
              </a:prstGeom>
              <a:noFill/>
            </p:spPr>
            <p:txBody>
              <a:bodyPr wrap="square" rtlCol="0">
                <a:spAutoFit/>
              </a:bodyPr>
              <a:lstStyle/>
              <a:p>
                <a:r>
                  <a:rPr kumimoji="1" lang="zh-CN" altLang="en-US" sz="1200" dirty="0">
                    <a:latin typeface="微軟正黑體" panose="020B0604030504040204" pitchFamily="34" charset="-120"/>
                    <a:ea typeface="微軟正黑體" panose="020B0604030504040204" pitchFamily="34" charset="-120"/>
                  </a:rPr>
                  <a:t>金融數據</a:t>
                </a:r>
                <a:endParaRPr kumimoji="1" lang="zh-TW" altLang="en-US" sz="1200" dirty="0">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xmlns="" id="{D8F0B38A-365E-B546-82DB-12CB1AD24F99}"/>
                  </a:ext>
                </a:extLst>
              </p:cNvPr>
              <p:cNvPicPr>
                <a:picLocks noChangeAspect="1"/>
              </p:cNvPicPr>
              <p:nvPr/>
            </p:nvPicPr>
            <p:blipFill>
              <a:blip r:embed="rId2"/>
              <a:stretch>
                <a:fillRect/>
              </a:stretch>
            </p:blipFill>
            <p:spPr>
              <a:xfrm>
                <a:off x="1559040" y="5358781"/>
                <a:ext cx="778728" cy="703970"/>
              </a:xfrm>
              <a:prstGeom prst="rect">
                <a:avLst/>
              </a:prstGeom>
            </p:spPr>
          </p:pic>
        </p:grpSp>
        <p:grpSp>
          <p:nvGrpSpPr>
            <p:cNvPr id="24" name="群組 23">
              <a:extLst>
                <a:ext uri="{FF2B5EF4-FFF2-40B4-BE49-F238E27FC236}">
                  <a16:creationId xmlns:a16="http://schemas.microsoft.com/office/drawing/2014/main" xmlns="" id="{23E2C16A-652B-004E-A5AC-25B2D7217911}"/>
                </a:ext>
              </a:extLst>
            </p:cNvPr>
            <p:cNvGrpSpPr/>
            <p:nvPr/>
          </p:nvGrpSpPr>
          <p:grpSpPr>
            <a:xfrm>
              <a:off x="3286533" y="5095775"/>
              <a:ext cx="1071323" cy="954974"/>
              <a:chOff x="3152126" y="5057333"/>
              <a:chExt cx="1071323" cy="954974"/>
            </a:xfrm>
          </p:grpSpPr>
          <p:sp>
            <p:nvSpPr>
              <p:cNvPr id="10" name="文字方塊 9">
                <a:extLst>
                  <a:ext uri="{FF2B5EF4-FFF2-40B4-BE49-F238E27FC236}">
                    <a16:creationId xmlns:a16="http://schemas.microsoft.com/office/drawing/2014/main" xmlns="" id="{62C686FE-D8A6-D946-8CB0-D522A0AD085E}"/>
                  </a:ext>
                </a:extLst>
              </p:cNvPr>
              <p:cNvSpPr txBox="1"/>
              <p:nvPr/>
            </p:nvSpPr>
            <p:spPr>
              <a:xfrm>
                <a:off x="3152126" y="5057333"/>
                <a:ext cx="1071323" cy="276999"/>
              </a:xfrm>
              <a:prstGeom prst="rect">
                <a:avLst/>
              </a:prstGeom>
              <a:noFill/>
            </p:spPr>
            <p:txBody>
              <a:bodyPr wrap="square" rtlCol="0">
                <a:spAutoFit/>
              </a:bodyPr>
              <a:lstStyle/>
              <a:p>
                <a:r>
                  <a:rPr kumimoji="1" lang="zh-CN" altLang="en-US" sz="1200" dirty="0">
                    <a:latin typeface="微軟正黑體" panose="020B0604030504040204" pitchFamily="34" charset="-120"/>
                    <a:ea typeface="微軟正黑體" panose="020B0604030504040204" pitchFamily="34" charset="-120"/>
                  </a:rPr>
                  <a:t>即時新聞</a:t>
                </a:r>
                <a:endParaRPr kumimoji="1" lang="zh-TW" altLang="en-US" sz="1200" dirty="0">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xmlns="" id="{75360321-037C-454D-8E34-8AB627565655}"/>
                  </a:ext>
                </a:extLst>
              </p:cNvPr>
              <p:cNvPicPr>
                <a:picLocks noChangeAspect="1"/>
              </p:cNvPicPr>
              <p:nvPr/>
            </p:nvPicPr>
            <p:blipFill>
              <a:blip r:embed="rId3" cstate="hq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3344020" y="5355417"/>
                <a:ext cx="689463" cy="656890"/>
              </a:xfrm>
              <a:prstGeom prst="rect">
                <a:avLst/>
              </a:prstGeom>
            </p:spPr>
          </p:pic>
        </p:grpSp>
        <p:grpSp>
          <p:nvGrpSpPr>
            <p:cNvPr id="25" name="群組 24">
              <a:extLst>
                <a:ext uri="{FF2B5EF4-FFF2-40B4-BE49-F238E27FC236}">
                  <a16:creationId xmlns:a16="http://schemas.microsoft.com/office/drawing/2014/main" xmlns="" id="{AE502B65-1DF1-A445-9150-069E96B57870}"/>
                </a:ext>
              </a:extLst>
            </p:cNvPr>
            <p:cNvGrpSpPr/>
            <p:nvPr/>
          </p:nvGrpSpPr>
          <p:grpSpPr>
            <a:xfrm>
              <a:off x="4177835" y="5082894"/>
              <a:ext cx="1107996" cy="895824"/>
              <a:chOff x="4177835" y="5082894"/>
              <a:chExt cx="1107996" cy="895824"/>
            </a:xfrm>
          </p:grpSpPr>
          <p:sp>
            <p:nvSpPr>
              <p:cNvPr id="6" name="矩形 5">
                <a:extLst>
                  <a:ext uri="{FF2B5EF4-FFF2-40B4-BE49-F238E27FC236}">
                    <a16:creationId xmlns:a16="http://schemas.microsoft.com/office/drawing/2014/main" xmlns="" id="{F9B674EA-08ED-704C-93B2-C7DDB562A666}"/>
                  </a:ext>
                </a:extLst>
              </p:cNvPr>
              <p:cNvSpPr/>
              <p:nvPr/>
            </p:nvSpPr>
            <p:spPr>
              <a:xfrm>
                <a:off x="4177835" y="5082894"/>
                <a:ext cx="1107996" cy="461665"/>
              </a:xfrm>
              <a:prstGeom prst="rect">
                <a:avLst/>
              </a:prstGeom>
            </p:spPr>
            <p:txBody>
              <a:bodyPr wrap="none">
                <a:spAutoFit/>
              </a:bodyPr>
              <a:lstStyle/>
              <a:p>
                <a:r>
                  <a:rPr lang="zh-TW" altLang="en-US" sz="1200" dirty="0">
                    <a:solidFill>
                      <a:srgbClr val="1A1A1A"/>
                    </a:solidFill>
                    <a:latin typeface="微軟正黑體" panose="020B0604030504040204" pitchFamily="34" charset="-120"/>
                    <a:ea typeface="微軟正黑體" panose="020B0604030504040204" pitchFamily="34" charset="-120"/>
                  </a:rPr>
                  <a:t>地缘政治、</a:t>
                </a:r>
                <a:endParaRPr lang="en-US" altLang="zh-TW" sz="1200" dirty="0">
                  <a:solidFill>
                    <a:srgbClr val="1A1A1A"/>
                  </a:solidFill>
                  <a:latin typeface="微軟正黑體" panose="020B0604030504040204" pitchFamily="34" charset="-120"/>
                  <a:ea typeface="微軟正黑體" panose="020B0604030504040204" pitchFamily="34" charset="-120"/>
                </a:endParaRPr>
              </a:p>
              <a:p>
                <a:r>
                  <a:rPr lang="zh-TW" altLang="en-US" sz="1200" dirty="0">
                    <a:solidFill>
                      <a:srgbClr val="1A1A1A"/>
                    </a:solidFill>
                    <a:latin typeface="微軟正黑體" panose="020B0604030504040204" pitchFamily="34" charset="-120"/>
                    <a:ea typeface="微軟正黑體" panose="020B0604030504040204" pitchFamily="34" charset="-120"/>
                  </a:rPr>
                  <a:t>全球自然事件</a:t>
                </a:r>
                <a:endParaRPr lang="zh-TW" altLang="en-US" sz="1200" dirty="0">
                  <a:latin typeface="微軟正黑體" panose="020B0604030504040204" pitchFamily="34" charset="-120"/>
                  <a:ea typeface="微軟正黑體" panose="020B0604030504040204" pitchFamily="34" charset="-120"/>
                </a:endParaRPr>
              </a:p>
            </p:txBody>
          </p:sp>
          <p:pic>
            <p:nvPicPr>
              <p:cNvPr id="17" name="圖片 16">
                <a:extLst>
                  <a:ext uri="{FF2B5EF4-FFF2-40B4-BE49-F238E27FC236}">
                    <a16:creationId xmlns:a16="http://schemas.microsoft.com/office/drawing/2014/main" xmlns="" id="{A2337B18-08C3-844B-81C1-9B6CF4645945}"/>
                  </a:ext>
                </a:extLst>
              </p:cNvPr>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407431" y="5559814"/>
                <a:ext cx="529743" cy="418904"/>
              </a:xfrm>
              <a:prstGeom prst="rect">
                <a:avLst/>
              </a:prstGeom>
            </p:spPr>
          </p:pic>
        </p:grpSp>
        <p:grpSp>
          <p:nvGrpSpPr>
            <p:cNvPr id="23" name="群組 22">
              <a:extLst>
                <a:ext uri="{FF2B5EF4-FFF2-40B4-BE49-F238E27FC236}">
                  <a16:creationId xmlns:a16="http://schemas.microsoft.com/office/drawing/2014/main" xmlns="" id="{C39170BD-E324-3C40-8F2A-A249F83FEF08}"/>
                </a:ext>
              </a:extLst>
            </p:cNvPr>
            <p:cNvGrpSpPr/>
            <p:nvPr/>
          </p:nvGrpSpPr>
          <p:grpSpPr>
            <a:xfrm>
              <a:off x="2260600" y="5079183"/>
              <a:ext cx="1071323" cy="959102"/>
              <a:chOff x="2484066" y="5089474"/>
              <a:chExt cx="1071323" cy="959102"/>
            </a:xfrm>
          </p:grpSpPr>
          <p:pic>
            <p:nvPicPr>
              <p:cNvPr id="13" name="圖片 12">
                <a:extLst>
                  <a:ext uri="{FF2B5EF4-FFF2-40B4-BE49-F238E27FC236}">
                    <a16:creationId xmlns:a16="http://schemas.microsoft.com/office/drawing/2014/main" xmlns="" id="{DE79B3B3-9739-EC4E-93DE-6BCD5855E838}"/>
                  </a:ext>
                </a:extLst>
              </p:cNvPr>
              <p:cNvPicPr>
                <a:picLocks noChangeAspect="1"/>
              </p:cNvPicPr>
              <p:nvPr/>
            </p:nvPicPr>
            <p:blipFill>
              <a:blip r:embed="rId7"/>
              <a:stretch>
                <a:fillRect/>
              </a:stretch>
            </p:blipFill>
            <p:spPr>
              <a:xfrm>
                <a:off x="2609265" y="5299091"/>
                <a:ext cx="766327" cy="749485"/>
              </a:xfrm>
              <a:prstGeom prst="rect">
                <a:avLst/>
              </a:prstGeom>
            </p:spPr>
          </p:pic>
          <p:sp>
            <p:nvSpPr>
              <p:cNvPr id="8" name="文字方塊 7">
                <a:extLst>
                  <a:ext uri="{FF2B5EF4-FFF2-40B4-BE49-F238E27FC236}">
                    <a16:creationId xmlns:a16="http://schemas.microsoft.com/office/drawing/2014/main" xmlns="" id="{7DE6B6E5-2A9C-0E42-833B-A2A591218486}"/>
                  </a:ext>
                </a:extLst>
              </p:cNvPr>
              <p:cNvSpPr txBox="1"/>
              <p:nvPr/>
            </p:nvSpPr>
            <p:spPr>
              <a:xfrm>
                <a:off x="2484066" y="5089474"/>
                <a:ext cx="1071323" cy="276999"/>
              </a:xfrm>
              <a:prstGeom prst="rect">
                <a:avLst/>
              </a:prstGeom>
              <a:noFill/>
            </p:spPr>
            <p:txBody>
              <a:bodyPr wrap="square" rtlCol="0">
                <a:spAutoFit/>
              </a:bodyPr>
              <a:lstStyle/>
              <a:p>
                <a:r>
                  <a:rPr kumimoji="1" lang="zh-CN" altLang="en-US" sz="1200" dirty="0">
                    <a:latin typeface="微軟正黑體" panose="020B0604030504040204" pitchFamily="34" charset="-120"/>
                    <a:ea typeface="微軟正黑體" panose="020B0604030504040204" pitchFamily="34" charset="-120"/>
                  </a:rPr>
                  <a:t>歷史訊息</a:t>
                </a:r>
                <a:endParaRPr kumimoji="1" lang="zh-TW" altLang="en-US" sz="1200" dirty="0">
                  <a:latin typeface="微軟正黑體" panose="020B0604030504040204" pitchFamily="34" charset="-120"/>
                  <a:ea typeface="微軟正黑體" panose="020B0604030504040204" pitchFamily="34" charset="-120"/>
                </a:endParaRPr>
              </a:p>
            </p:txBody>
          </p:sp>
        </p:grpSp>
        <p:grpSp>
          <p:nvGrpSpPr>
            <p:cNvPr id="32" name="群組 31">
              <a:extLst>
                <a:ext uri="{FF2B5EF4-FFF2-40B4-BE49-F238E27FC236}">
                  <a16:creationId xmlns:a16="http://schemas.microsoft.com/office/drawing/2014/main" xmlns="" id="{596560EF-DE02-1D4D-BE77-3A6DD920BC7D}"/>
                </a:ext>
              </a:extLst>
            </p:cNvPr>
            <p:cNvGrpSpPr/>
            <p:nvPr/>
          </p:nvGrpSpPr>
          <p:grpSpPr>
            <a:xfrm>
              <a:off x="1350055" y="4427858"/>
              <a:ext cx="7273084" cy="548264"/>
              <a:chOff x="1350055" y="3957017"/>
              <a:chExt cx="9160137" cy="1019105"/>
            </a:xfrm>
            <a:solidFill>
              <a:schemeClr val="tx2">
                <a:lumMod val="75000"/>
              </a:schemeClr>
            </a:solidFill>
          </p:grpSpPr>
          <p:grpSp>
            <p:nvGrpSpPr>
              <p:cNvPr id="26" name="群組 25">
                <a:extLst>
                  <a:ext uri="{FF2B5EF4-FFF2-40B4-BE49-F238E27FC236}">
                    <a16:creationId xmlns:a16="http://schemas.microsoft.com/office/drawing/2014/main" xmlns="" id="{8847848F-7D03-914D-B0A3-722477197A3A}"/>
                  </a:ext>
                </a:extLst>
              </p:cNvPr>
              <p:cNvGrpSpPr/>
              <p:nvPr/>
            </p:nvGrpSpPr>
            <p:grpSpPr>
              <a:xfrm>
                <a:off x="1350055" y="3961015"/>
                <a:ext cx="7367065" cy="1015107"/>
                <a:chOff x="1415645" y="2320269"/>
                <a:chExt cx="6487297" cy="1015107"/>
              </a:xfrm>
              <a:grpFill/>
            </p:grpSpPr>
            <p:sp>
              <p:nvSpPr>
                <p:cNvPr id="27" name="手繪多邊形 26">
                  <a:extLst>
                    <a:ext uri="{FF2B5EF4-FFF2-40B4-BE49-F238E27FC236}">
                      <a16:creationId xmlns:a16="http://schemas.microsoft.com/office/drawing/2014/main" xmlns="" id="{3958097D-9D0D-B344-BA18-C35DF4228838}"/>
                    </a:ext>
                  </a:extLst>
                </p:cNvPr>
                <p:cNvSpPr/>
                <p:nvPr/>
              </p:nvSpPr>
              <p:spPr>
                <a:xfrm>
                  <a:off x="1415645" y="2320269"/>
                  <a:ext cx="2537767"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0 w 2537767"/>
                    <a:gd name="connsiteY5"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767" h="1015107">
                      <a:moveTo>
                        <a:pt x="0" y="0"/>
                      </a:moveTo>
                      <a:lnTo>
                        <a:pt x="2030214" y="0"/>
                      </a:lnTo>
                      <a:lnTo>
                        <a:pt x="2537767" y="507554"/>
                      </a:lnTo>
                      <a:lnTo>
                        <a:pt x="2030214" y="1015107"/>
                      </a:lnTo>
                      <a:lnTo>
                        <a:pt x="0" y="1015107"/>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7348" tIns="58674" rIns="283114"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latin typeface="微軟正黑體" panose="020B0604030504040204" pitchFamily="34" charset="-120"/>
                      <a:ea typeface="微軟正黑體" panose="020B0604030504040204" pitchFamily="34" charset="-120"/>
                    </a:rPr>
                    <a:t>分析市場數據、</a:t>
                  </a:r>
                  <a:endParaRPr lang="en-US" altLang="zh-TW" kern="1200" dirty="0">
                    <a:latin typeface="微軟正黑體" panose="020B0604030504040204" pitchFamily="34" charset="-120"/>
                    <a:ea typeface="微軟正黑體" panose="020B0604030504040204" pitchFamily="34" charset="-120"/>
                  </a:endParaRPr>
                </a:p>
                <a:p>
                  <a:pPr marL="0" lvl="0" indent="0" algn="ctr" defTabSz="977900">
                    <a:lnSpc>
                      <a:spcPct val="90000"/>
                    </a:lnSpc>
                    <a:spcBef>
                      <a:spcPct val="0"/>
                    </a:spcBef>
                    <a:spcAft>
                      <a:spcPct val="35000"/>
                    </a:spcAft>
                    <a:buNone/>
                  </a:pPr>
                  <a:r>
                    <a:rPr lang="zh-TW" altLang="en-US" kern="1200" dirty="0">
                      <a:latin typeface="微軟正黑體" panose="020B0604030504040204" pitchFamily="34" charset="-120"/>
                      <a:ea typeface="微軟正黑體" panose="020B0604030504040204" pitchFamily="34" charset="-120"/>
                    </a:rPr>
                    <a:t>歷史訊息</a:t>
                  </a:r>
                </a:p>
              </p:txBody>
            </p:sp>
            <p:sp>
              <p:nvSpPr>
                <p:cNvPr id="28" name="手繪多邊形 27">
                  <a:extLst>
                    <a:ext uri="{FF2B5EF4-FFF2-40B4-BE49-F238E27FC236}">
                      <a16:creationId xmlns:a16="http://schemas.microsoft.com/office/drawing/2014/main" xmlns="" id="{D771932E-47D8-1840-A544-F4F343507D21}"/>
                    </a:ext>
                  </a:extLst>
                </p:cNvPr>
                <p:cNvSpPr/>
                <p:nvPr/>
              </p:nvSpPr>
              <p:spPr>
                <a:xfrm>
                  <a:off x="3433022" y="2320269"/>
                  <a:ext cx="2685585"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en-US" altLang="zh-TW" kern="1200" dirty="0">
                      <a:latin typeface="微軟正黑體" panose="020B0604030504040204" pitchFamily="34" charset="-120"/>
                      <a:ea typeface="微軟正黑體" panose="020B0604030504040204" pitchFamily="34" charset="-120"/>
                    </a:rPr>
                    <a:t>AI</a:t>
                  </a:r>
                  <a:r>
                    <a:rPr lang="zh-TW" altLang="en-US" kern="1200" dirty="0">
                      <a:latin typeface="微軟正黑體" panose="020B0604030504040204" pitchFamily="34" charset="-120"/>
                      <a:ea typeface="微軟正黑體" panose="020B0604030504040204" pitchFamily="34" charset="-120"/>
                    </a:rPr>
                    <a:t>分析</a:t>
                  </a:r>
                  <a:r>
                    <a:rPr lang="zh-CN" altLang="en-US" dirty="0">
                      <a:latin typeface="微軟正黑體" panose="020B0604030504040204" pitchFamily="34" charset="-120"/>
                      <a:ea typeface="微軟正黑體" panose="020B0604030504040204" pitchFamily="34" charset="-120"/>
                    </a:rPr>
                    <a:t>即時新聞、特別事件</a:t>
                  </a:r>
                  <a:endParaRPr lang="zh-TW" altLang="en-US" kern="1200" dirty="0">
                    <a:latin typeface="微軟正黑體" panose="020B0604030504040204" pitchFamily="34" charset="-120"/>
                    <a:ea typeface="微軟正黑體" panose="020B0604030504040204" pitchFamily="34" charset="-120"/>
                  </a:endParaRPr>
                </a:p>
              </p:txBody>
            </p:sp>
            <p:sp>
              <p:nvSpPr>
                <p:cNvPr id="29" name="手繪多邊形 28">
                  <a:extLst>
                    <a:ext uri="{FF2B5EF4-FFF2-40B4-BE49-F238E27FC236}">
                      <a16:creationId xmlns:a16="http://schemas.microsoft.com/office/drawing/2014/main" xmlns="" id="{1C399887-B460-DE43-BD11-D9E1EF2D39F3}"/>
                    </a:ext>
                  </a:extLst>
                </p:cNvPr>
                <p:cNvSpPr/>
                <p:nvPr/>
              </p:nvSpPr>
              <p:spPr>
                <a:xfrm>
                  <a:off x="5605129" y="2320269"/>
                  <a:ext cx="2297813"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latin typeface="微軟正黑體" panose="020B0604030504040204" pitchFamily="34" charset="-120"/>
                      <a:ea typeface="微軟正黑體" panose="020B0604030504040204" pitchFamily="34" charset="-120"/>
                    </a:rPr>
                    <a:t>自動建模、找出關聯</a:t>
                  </a:r>
                </a:p>
              </p:txBody>
            </p:sp>
          </p:grpSp>
          <p:sp>
            <p:nvSpPr>
              <p:cNvPr id="31" name="手繪多邊形 30">
                <a:extLst>
                  <a:ext uri="{FF2B5EF4-FFF2-40B4-BE49-F238E27FC236}">
                    <a16:creationId xmlns:a16="http://schemas.microsoft.com/office/drawing/2014/main" xmlns="" id="{E6E1D575-93CE-8F43-8E82-579B05C9C143}"/>
                  </a:ext>
                </a:extLst>
              </p:cNvPr>
              <p:cNvSpPr/>
              <p:nvPr/>
            </p:nvSpPr>
            <p:spPr>
              <a:xfrm>
                <a:off x="8140316" y="3957017"/>
                <a:ext cx="2369876"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en-US" altLang="zh-TW" kern="1200" dirty="0">
                    <a:latin typeface="微軟正黑體" panose="020B0604030504040204" pitchFamily="34" charset="-120"/>
                    <a:ea typeface="微軟正黑體" panose="020B0604030504040204" pitchFamily="34" charset="-120"/>
                  </a:rPr>
                  <a:t>AI</a:t>
                </a:r>
                <a:r>
                  <a:rPr lang="zh-CN" altLang="en-US" kern="1200" dirty="0">
                    <a:latin typeface="微軟正黑體" panose="020B0604030504040204" pitchFamily="34" charset="-120"/>
                    <a:ea typeface="微軟正黑體" panose="020B0604030504040204" pitchFamily="34" charset="-120"/>
                  </a:rPr>
                  <a:t>預測</a:t>
                </a:r>
                <a:endParaRPr lang="zh-TW" altLang="en-US" kern="1200" dirty="0">
                  <a:latin typeface="微軟正黑體" panose="020B0604030504040204" pitchFamily="34" charset="-120"/>
                  <a:ea typeface="微軟正黑體" panose="020B0604030504040204" pitchFamily="34" charset="-120"/>
                </a:endParaRPr>
              </a:p>
            </p:txBody>
          </p:sp>
        </p:grpSp>
        <p:pic>
          <p:nvPicPr>
            <p:cNvPr id="33" name="圖片 32">
              <a:extLst>
                <a:ext uri="{FF2B5EF4-FFF2-40B4-BE49-F238E27FC236}">
                  <a16:creationId xmlns:a16="http://schemas.microsoft.com/office/drawing/2014/main" xmlns="" id="{A39AF830-5496-0B48-A12F-67080B91DBD2}"/>
                </a:ext>
              </a:extLst>
            </p:cNvPr>
            <p:cNvPicPr>
              <a:picLocks noChangeAspect="1"/>
            </p:cNvPicPr>
            <p:nvPr/>
          </p:nvPicPr>
          <p:blipFill>
            <a:blip r:embed="rId8"/>
            <a:stretch>
              <a:fillRect/>
            </a:stretch>
          </p:blipFill>
          <p:spPr>
            <a:xfrm>
              <a:off x="7067954" y="5026325"/>
              <a:ext cx="1047003" cy="943889"/>
            </a:xfrm>
            <a:prstGeom prst="rect">
              <a:avLst/>
            </a:prstGeom>
          </p:spPr>
        </p:pic>
        <p:pic>
          <p:nvPicPr>
            <p:cNvPr id="34" name="圖片 33">
              <a:extLst>
                <a:ext uri="{FF2B5EF4-FFF2-40B4-BE49-F238E27FC236}">
                  <a16:creationId xmlns:a16="http://schemas.microsoft.com/office/drawing/2014/main" xmlns="" id="{DCA9AD89-FFB3-2142-915C-D2B088F2309F}"/>
                </a:ext>
              </a:extLst>
            </p:cNvPr>
            <p:cNvPicPr>
              <a:picLocks noChangeAspect="1"/>
            </p:cNvPicPr>
            <p:nvPr/>
          </p:nvPicPr>
          <p:blipFill>
            <a:blip r:embed="rId9"/>
            <a:stretch>
              <a:fillRect/>
            </a:stretch>
          </p:blipFill>
          <p:spPr>
            <a:xfrm>
              <a:off x="5559743" y="5044729"/>
              <a:ext cx="1037561" cy="961642"/>
            </a:xfrm>
            <a:prstGeom prst="rect">
              <a:avLst/>
            </a:prstGeom>
          </p:spPr>
        </p:pic>
      </p:grpSp>
      <p:grpSp>
        <p:nvGrpSpPr>
          <p:cNvPr id="88" name="群組 87">
            <a:extLst>
              <a:ext uri="{FF2B5EF4-FFF2-40B4-BE49-F238E27FC236}">
                <a16:creationId xmlns:a16="http://schemas.microsoft.com/office/drawing/2014/main" xmlns="" id="{34AE12B4-B88C-BA40-8618-131C2DB7B17A}"/>
              </a:ext>
            </a:extLst>
          </p:cNvPr>
          <p:cNvGrpSpPr/>
          <p:nvPr/>
        </p:nvGrpSpPr>
        <p:grpSpPr>
          <a:xfrm>
            <a:off x="1354760" y="2947704"/>
            <a:ext cx="7277915" cy="1519948"/>
            <a:chOff x="1345224" y="2426568"/>
            <a:chExt cx="7277915" cy="1519948"/>
          </a:xfrm>
        </p:grpSpPr>
        <p:grpSp>
          <p:nvGrpSpPr>
            <p:cNvPr id="35" name="群組 34">
              <a:extLst>
                <a:ext uri="{FF2B5EF4-FFF2-40B4-BE49-F238E27FC236}">
                  <a16:creationId xmlns:a16="http://schemas.microsoft.com/office/drawing/2014/main" xmlns="" id="{7FFA16EA-172B-7E4F-9499-39B9734DAD1B}"/>
                </a:ext>
              </a:extLst>
            </p:cNvPr>
            <p:cNvGrpSpPr/>
            <p:nvPr/>
          </p:nvGrpSpPr>
          <p:grpSpPr>
            <a:xfrm>
              <a:off x="1350055" y="2426568"/>
              <a:ext cx="7273084" cy="548264"/>
              <a:chOff x="1350055" y="3957017"/>
              <a:chExt cx="9160137" cy="1019105"/>
            </a:xfrm>
            <a:solidFill>
              <a:schemeClr val="tx2">
                <a:lumMod val="75000"/>
              </a:schemeClr>
            </a:solidFill>
          </p:grpSpPr>
          <p:grpSp>
            <p:nvGrpSpPr>
              <p:cNvPr id="36" name="群組 35">
                <a:extLst>
                  <a:ext uri="{FF2B5EF4-FFF2-40B4-BE49-F238E27FC236}">
                    <a16:creationId xmlns:a16="http://schemas.microsoft.com/office/drawing/2014/main" xmlns="" id="{F6BB5840-E570-E447-B16D-F8E65D7D1F08}"/>
                  </a:ext>
                </a:extLst>
              </p:cNvPr>
              <p:cNvGrpSpPr/>
              <p:nvPr/>
            </p:nvGrpSpPr>
            <p:grpSpPr>
              <a:xfrm>
                <a:off x="1350055" y="3961015"/>
                <a:ext cx="7367065" cy="1015107"/>
                <a:chOff x="1415645" y="2320269"/>
                <a:chExt cx="6487297" cy="1015107"/>
              </a:xfrm>
              <a:grpFill/>
            </p:grpSpPr>
            <p:sp>
              <p:nvSpPr>
                <p:cNvPr id="38" name="手繪多邊形 37">
                  <a:extLst>
                    <a:ext uri="{FF2B5EF4-FFF2-40B4-BE49-F238E27FC236}">
                      <a16:creationId xmlns:a16="http://schemas.microsoft.com/office/drawing/2014/main" xmlns="" id="{4D457F79-A500-1F41-A454-60CA5D1DBA93}"/>
                    </a:ext>
                  </a:extLst>
                </p:cNvPr>
                <p:cNvSpPr/>
                <p:nvPr/>
              </p:nvSpPr>
              <p:spPr>
                <a:xfrm>
                  <a:off x="1415645" y="2320269"/>
                  <a:ext cx="2537767"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0 w 2537767"/>
                    <a:gd name="connsiteY5"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767" h="1015107">
                      <a:moveTo>
                        <a:pt x="0" y="0"/>
                      </a:moveTo>
                      <a:lnTo>
                        <a:pt x="2030214" y="0"/>
                      </a:lnTo>
                      <a:lnTo>
                        <a:pt x="2537767" y="507554"/>
                      </a:lnTo>
                      <a:lnTo>
                        <a:pt x="2030214" y="1015107"/>
                      </a:lnTo>
                      <a:lnTo>
                        <a:pt x="0" y="1015107"/>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7348" tIns="58674" rIns="283114"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latin typeface="微軟正黑體" panose="020B0604030504040204" pitchFamily="34" charset="-120"/>
                      <a:ea typeface="微軟正黑體" panose="020B0604030504040204" pitchFamily="34" charset="-120"/>
                    </a:rPr>
                    <a:t>分析市場數據、</a:t>
                  </a:r>
                  <a:endParaRPr lang="en-US" altLang="zh-TW" kern="1200" dirty="0">
                    <a:latin typeface="微軟正黑體" panose="020B0604030504040204" pitchFamily="34" charset="-120"/>
                    <a:ea typeface="微軟正黑體" panose="020B0604030504040204" pitchFamily="34" charset="-120"/>
                  </a:endParaRPr>
                </a:p>
                <a:p>
                  <a:pPr marL="0" lvl="0" indent="0" algn="ctr" defTabSz="977900">
                    <a:lnSpc>
                      <a:spcPct val="90000"/>
                    </a:lnSpc>
                    <a:spcBef>
                      <a:spcPct val="0"/>
                    </a:spcBef>
                    <a:spcAft>
                      <a:spcPct val="35000"/>
                    </a:spcAft>
                    <a:buNone/>
                  </a:pPr>
                  <a:r>
                    <a:rPr lang="zh-TW" altLang="en-US" kern="1200" dirty="0">
                      <a:latin typeface="微軟正黑體" panose="020B0604030504040204" pitchFamily="34" charset="-120"/>
                      <a:ea typeface="微軟正黑體" panose="020B0604030504040204" pitchFamily="34" charset="-120"/>
                    </a:rPr>
                    <a:t>歷史訊息</a:t>
                  </a:r>
                </a:p>
              </p:txBody>
            </p:sp>
            <p:sp>
              <p:nvSpPr>
                <p:cNvPr id="39" name="手繪多邊形 38">
                  <a:extLst>
                    <a:ext uri="{FF2B5EF4-FFF2-40B4-BE49-F238E27FC236}">
                      <a16:creationId xmlns:a16="http://schemas.microsoft.com/office/drawing/2014/main" xmlns="" id="{5561D44B-FCB5-174B-9AF3-83C4FC9FF028}"/>
                    </a:ext>
                  </a:extLst>
                </p:cNvPr>
                <p:cNvSpPr/>
                <p:nvPr/>
              </p:nvSpPr>
              <p:spPr>
                <a:xfrm>
                  <a:off x="3433022" y="2320269"/>
                  <a:ext cx="2685585"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CN" altLang="en-US" dirty="0">
                      <a:ln>
                        <a:solidFill>
                          <a:srgbClr val="FF2600"/>
                        </a:solidFill>
                      </a:ln>
                      <a:solidFill>
                        <a:srgbClr val="FF0000"/>
                      </a:solidFill>
                      <a:latin typeface="微軟正黑體" panose="020B0604030504040204" pitchFamily="34" charset="-120"/>
                      <a:ea typeface="微軟正黑體" panose="020B0604030504040204" pitchFamily="34" charset="-120"/>
                    </a:rPr>
                    <a:t>人工判斷</a:t>
                  </a:r>
                  <a:r>
                    <a:rPr lang="zh-CN" altLang="en-US" dirty="0">
                      <a:latin typeface="微軟正黑體" panose="020B0604030504040204" pitchFamily="34" charset="-120"/>
                      <a:ea typeface="微軟正黑體" panose="020B0604030504040204" pitchFamily="34" charset="-120"/>
                    </a:rPr>
                    <a:t>新聞、特別事件</a:t>
                  </a:r>
                  <a:endParaRPr lang="zh-TW" altLang="en-US" kern="1200" dirty="0">
                    <a:latin typeface="微軟正黑體" panose="020B0604030504040204" pitchFamily="34" charset="-120"/>
                    <a:ea typeface="微軟正黑體" panose="020B0604030504040204" pitchFamily="34" charset="-120"/>
                  </a:endParaRPr>
                </a:p>
              </p:txBody>
            </p:sp>
            <p:sp>
              <p:nvSpPr>
                <p:cNvPr id="40" name="手繪多邊形 39">
                  <a:extLst>
                    <a:ext uri="{FF2B5EF4-FFF2-40B4-BE49-F238E27FC236}">
                      <a16:creationId xmlns:a16="http://schemas.microsoft.com/office/drawing/2014/main" xmlns="" id="{99D0CC54-B718-B249-AA07-8BE46346655D}"/>
                    </a:ext>
                  </a:extLst>
                </p:cNvPr>
                <p:cNvSpPr/>
                <p:nvPr/>
              </p:nvSpPr>
              <p:spPr>
                <a:xfrm>
                  <a:off x="5605129" y="2320269"/>
                  <a:ext cx="2297813"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TW" altLang="en-US" kern="1200" dirty="0">
                      <a:ln>
                        <a:solidFill>
                          <a:srgbClr val="FF2600"/>
                        </a:solidFill>
                      </a:ln>
                      <a:latin typeface="微軟正黑體" panose="020B0604030504040204" pitchFamily="34" charset="-120"/>
                      <a:ea typeface="微軟正黑體" panose="020B0604030504040204" pitchFamily="34" charset="-120"/>
                    </a:rPr>
                    <a:t>人工</a:t>
                  </a:r>
                  <a:r>
                    <a:rPr lang="zh-TW" altLang="en-US" kern="1200" dirty="0">
                      <a:latin typeface="微軟正黑體" panose="020B0604030504040204" pitchFamily="34" charset="-120"/>
                      <a:ea typeface="微軟正黑體" panose="020B0604030504040204" pitchFamily="34" charset="-120"/>
                    </a:rPr>
                    <a:t>建模、找出關聯</a:t>
                  </a:r>
                </a:p>
              </p:txBody>
            </p:sp>
          </p:grpSp>
          <p:sp>
            <p:nvSpPr>
              <p:cNvPr id="37" name="手繪多邊形 36">
                <a:extLst>
                  <a:ext uri="{FF2B5EF4-FFF2-40B4-BE49-F238E27FC236}">
                    <a16:creationId xmlns:a16="http://schemas.microsoft.com/office/drawing/2014/main" xmlns="" id="{E53AFD19-B089-BD48-BA50-22C34B453D0F}"/>
                  </a:ext>
                </a:extLst>
              </p:cNvPr>
              <p:cNvSpPr/>
              <p:nvPr/>
            </p:nvSpPr>
            <p:spPr>
              <a:xfrm>
                <a:off x="8140316" y="3957017"/>
                <a:ext cx="2369876" cy="1015107"/>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5565" tIns="58674" rIns="536890" bIns="58674" numCol="1" spcCol="1270" anchor="ctr" anchorCtr="0">
                <a:noAutofit/>
              </a:bodyPr>
              <a:lstStyle/>
              <a:p>
                <a:pPr marL="0" lvl="0" indent="0" algn="ctr" defTabSz="977900">
                  <a:lnSpc>
                    <a:spcPct val="90000"/>
                  </a:lnSpc>
                  <a:spcBef>
                    <a:spcPct val="0"/>
                  </a:spcBef>
                  <a:spcAft>
                    <a:spcPct val="35000"/>
                  </a:spcAft>
                  <a:buNone/>
                </a:pPr>
                <a:r>
                  <a:rPr lang="zh-CN" altLang="en-US" dirty="0">
                    <a:ln>
                      <a:solidFill>
                        <a:srgbClr val="FF2600"/>
                      </a:solidFill>
                    </a:ln>
                    <a:latin typeface="微軟正黑體" panose="020B0604030504040204" pitchFamily="34" charset="-120"/>
                    <a:ea typeface="微軟正黑體" panose="020B0604030504040204" pitchFamily="34" charset="-120"/>
                  </a:rPr>
                  <a:t>人工</a:t>
                </a:r>
                <a:r>
                  <a:rPr lang="zh-CN" altLang="en-US" dirty="0">
                    <a:latin typeface="微軟正黑體" panose="020B0604030504040204" pitchFamily="34" charset="-120"/>
                    <a:ea typeface="微軟正黑體" panose="020B0604030504040204" pitchFamily="34" charset="-120"/>
                  </a:rPr>
                  <a:t>分析預測</a:t>
                </a:r>
                <a:endParaRPr lang="zh-TW" altLang="en-US" kern="1200" dirty="0">
                  <a:latin typeface="微軟正黑體" panose="020B0604030504040204" pitchFamily="34" charset="-120"/>
                  <a:ea typeface="微軟正黑體" panose="020B0604030504040204" pitchFamily="34" charset="-120"/>
                </a:endParaRPr>
              </a:p>
            </p:txBody>
          </p:sp>
        </p:grpSp>
        <p:grpSp>
          <p:nvGrpSpPr>
            <p:cNvPr id="42" name="群組 41">
              <a:extLst>
                <a:ext uri="{FF2B5EF4-FFF2-40B4-BE49-F238E27FC236}">
                  <a16:creationId xmlns:a16="http://schemas.microsoft.com/office/drawing/2014/main" xmlns="" id="{6EF0EC99-6E23-B94C-A8D4-899023D816B9}"/>
                </a:ext>
              </a:extLst>
            </p:cNvPr>
            <p:cNvGrpSpPr/>
            <p:nvPr/>
          </p:nvGrpSpPr>
          <p:grpSpPr>
            <a:xfrm>
              <a:off x="1345224" y="2954621"/>
              <a:ext cx="1071323" cy="991895"/>
              <a:chOff x="1412743" y="5070856"/>
              <a:chExt cx="1071323" cy="991895"/>
            </a:xfrm>
          </p:grpSpPr>
          <p:sp>
            <p:nvSpPr>
              <p:cNvPr id="43" name="文字方塊 42">
                <a:extLst>
                  <a:ext uri="{FF2B5EF4-FFF2-40B4-BE49-F238E27FC236}">
                    <a16:creationId xmlns:a16="http://schemas.microsoft.com/office/drawing/2014/main" xmlns="" id="{1FB25206-1350-5446-A823-F3FC858A7676}"/>
                  </a:ext>
                </a:extLst>
              </p:cNvPr>
              <p:cNvSpPr txBox="1"/>
              <p:nvPr/>
            </p:nvSpPr>
            <p:spPr>
              <a:xfrm>
                <a:off x="1412743" y="5070856"/>
                <a:ext cx="1071323" cy="276999"/>
              </a:xfrm>
              <a:prstGeom prst="rect">
                <a:avLst/>
              </a:prstGeom>
              <a:noFill/>
            </p:spPr>
            <p:txBody>
              <a:bodyPr wrap="square" rtlCol="0">
                <a:spAutoFit/>
              </a:bodyPr>
              <a:lstStyle/>
              <a:p>
                <a:r>
                  <a:rPr kumimoji="1" lang="zh-CN" altLang="en-US" sz="1200" dirty="0">
                    <a:latin typeface="微軟正黑體" panose="020B0604030504040204" pitchFamily="34" charset="-120"/>
                    <a:ea typeface="微軟正黑體" panose="020B0604030504040204" pitchFamily="34" charset="-120"/>
                  </a:rPr>
                  <a:t>金融數據</a:t>
                </a:r>
                <a:endParaRPr kumimoji="1" lang="zh-TW" altLang="en-US" sz="1200" dirty="0">
                  <a:latin typeface="微軟正黑體" panose="020B0604030504040204" pitchFamily="34" charset="-120"/>
                  <a:ea typeface="微軟正黑體" panose="020B0604030504040204" pitchFamily="34" charset="-120"/>
                </a:endParaRPr>
              </a:p>
            </p:txBody>
          </p:sp>
          <p:pic>
            <p:nvPicPr>
              <p:cNvPr id="44" name="圖片 43">
                <a:extLst>
                  <a:ext uri="{FF2B5EF4-FFF2-40B4-BE49-F238E27FC236}">
                    <a16:creationId xmlns:a16="http://schemas.microsoft.com/office/drawing/2014/main" xmlns="" id="{1D8B0DF1-2351-484B-96A9-26932A9E3438}"/>
                  </a:ext>
                </a:extLst>
              </p:cNvPr>
              <p:cNvPicPr>
                <a:picLocks noChangeAspect="1"/>
              </p:cNvPicPr>
              <p:nvPr/>
            </p:nvPicPr>
            <p:blipFill>
              <a:blip r:embed="rId2"/>
              <a:stretch>
                <a:fillRect/>
              </a:stretch>
            </p:blipFill>
            <p:spPr>
              <a:xfrm>
                <a:off x="1559040" y="5358781"/>
                <a:ext cx="778728" cy="703970"/>
              </a:xfrm>
              <a:prstGeom prst="rect">
                <a:avLst/>
              </a:prstGeom>
            </p:spPr>
          </p:pic>
        </p:grpSp>
        <p:grpSp>
          <p:nvGrpSpPr>
            <p:cNvPr id="45" name="群組 44">
              <a:extLst>
                <a:ext uri="{FF2B5EF4-FFF2-40B4-BE49-F238E27FC236}">
                  <a16:creationId xmlns:a16="http://schemas.microsoft.com/office/drawing/2014/main" xmlns="" id="{7C728B17-D953-2F45-A343-7F7CEF485095}"/>
                </a:ext>
              </a:extLst>
            </p:cNvPr>
            <p:cNvGrpSpPr/>
            <p:nvPr/>
          </p:nvGrpSpPr>
          <p:grpSpPr>
            <a:xfrm>
              <a:off x="2193081" y="2962948"/>
              <a:ext cx="1071323" cy="959102"/>
              <a:chOff x="2484066" y="5089474"/>
              <a:chExt cx="1071323" cy="959102"/>
            </a:xfrm>
          </p:grpSpPr>
          <p:pic>
            <p:nvPicPr>
              <p:cNvPr id="46" name="圖片 45">
                <a:extLst>
                  <a:ext uri="{FF2B5EF4-FFF2-40B4-BE49-F238E27FC236}">
                    <a16:creationId xmlns:a16="http://schemas.microsoft.com/office/drawing/2014/main" xmlns="" id="{83A74B25-0C90-C04E-9760-6D0AA6B88C63}"/>
                  </a:ext>
                </a:extLst>
              </p:cNvPr>
              <p:cNvPicPr>
                <a:picLocks noChangeAspect="1"/>
              </p:cNvPicPr>
              <p:nvPr/>
            </p:nvPicPr>
            <p:blipFill>
              <a:blip r:embed="rId7"/>
              <a:stretch>
                <a:fillRect/>
              </a:stretch>
            </p:blipFill>
            <p:spPr>
              <a:xfrm>
                <a:off x="2609265" y="5299091"/>
                <a:ext cx="766327" cy="749485"/>
              </a:xfrm>
              <a:prstGeom prst="rect">
                <a:avLst/>
              </a:prstGeom>
            </p:spPr>
          </p:pic>
          <p:sp>
            <p:nvSpPr>
              <p:cNvPr id="47" name="文字方塊 46">
                <a:extLst>
                  <a:ext uri="{FF2B5EF4-FFF2-40B4-BE49-F238E27FC236}">
                    <a16:creationId xmlns:a16="http://schemas.microsoft.com/office/drawing/2014/main" xmlns="" id="{7B6FA273-32AE-3343-8B87-8A3668718301}"/>
                  </a:ext>
                </a:extLst>
              </p:cNvPr>
              <p:cNvSpPr txBox="1"/>
              <p:nvPr/>
            </p:nvSpPr>
            <p:spPr>
              <a:xfrm>
                <a:off x="2484066" y="5089474"/>
                <a:ext cx="1071323" cy="276999"/>
              </a:xfrm>
              <a:prstGeom prst="rect">
                <a:avLst/>
              </a:prstGeom>
              <a:noFill/>
            </p:spPr>
            <p:txBody>
              <a:bodyPr wrap="square" rtlCol="0">
                <a:spAutoFit/>
              </a:bodyPr>
              <a:lstStyle/>
              <a:p>
                <a:r>
                  <a:rPr kumimoji="1" lang="zh-CN" altLang="en-US" sz="1200" dirty="0">
                    <a:latin typeface="微軟正黑體" panose="020B0604030504040204" pitchFamily="34" charset="-120"/>
                    <a:ea typeface="微軟正黑體" panose="020B0604030504040204" pitchFamily="34" charset="-120"/>
                  </a:rPr>
                  <a:t>歷史訊息</a:t>
                </a:r>
                <a:endParaRPr kumimoji="1" lang="zh-TW" altLang="en-US" sz="1200" dirty="0">
                  <a:latin typeface="微軟正黑體" panose="020B0604030504040204" pitchFamily="34" charset="-120"/>
                  <a:ea typeface="微軟正黑體" panose="020B0604030504040204" pitchFamily="34" charset="-120"/>
                </a:endParaRPr>
              </a:p>
            </p:txBody>
          </p:sp>
        </p:grpSp>
        <p:grpSp>
          <p:nvGrpSpPr>
            <p:cNvPr id="65" name="群組 64">
              <a:extLst>
                <a:ext uri="{FF2B5EF4-FFF2-40B4-BE49-F238E27FC236}">
                  <a16:creationId xmlns:a16="http://schemas.microsoft.com/office/drawing/2014/main" xmlns="" id="{33C38264-127F-154F-8E69-BB186CC5B97C}"/>
                </a:ext>
              </a:extLst>
            </p:cNvPr>
            <p:cNvGrpSpPr/>
            <p:nvPr/>
          </p:nvGrpSpPr>
          <p:grpSpPr>
            <a:xfrm>
              <a:off x="5342866" y="2907330"/>
              <a:ext cx="1242863" cy="1002006"/>
              <a:chOff x="5342866" y="3057803"/>
              <a:chExt cx="1242863" cy="1002006"/>
            </a:xfrm>
          </p:grpSpPr>
          <p:pic>
            <p:nvPicPr>
              <p:cNvPr id="57" name="圖形 56" descr="BarChart_LTR">
                <a:extLst>
                  <a:ext uri="{FF2B5EF4-FFF2-40B4-BE49-F238E27FC236}">
                    <a16:creationId xmlns:a16="http://schemas.microsoft.com/office/drawing/2014/main" xmlns="" id="{919B19C1-8434-6846-A8BE-3AF6A6261D09}"/>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5789423" y="3057803"/>
                <a:ext cx="796306" cy="796306"/>
              </a:xfrm>
              <a:prstGeom prst="rect">
                <a:avLst/>
              </a:prstGeom>
            </p:spPr>
          </p:pic>
          <p:pic>
            <p:nvPicPr>
              <p:cNvPr id="41" name="圖片 40">
                <a:extLst>
                  <a:ext uri="{FF2B5EF4-FFF2-40B4-BE49-F238E27FC236}">
                    <a16:creationId xmlns:a16="http://schemas.microsoft.com/office/drawing/2014/main" xmlns="" id="{4C66DDE8-91C6-604B-BC64-79D9885C82E4}"/>
                  </a:ext>
                </a:extLst>
              </p:cNvPr>
              <p:cNvPicPr>
                <a:picLocks noChangeAspect="1"/>
              </p:cNvPicPr>
              <p:nvPr/>
            </p:nvPicPr>
            <p:blipFill>
              <a:blip r:embed="rId12" cstate="hq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42866" y="3321330"/>
                <a:ext cx="738479" cy="738479"/>
              </a:xfrm>
              <a:prstGeom prst="rect">
                <a:avLst/>
              </a:prstGeom>
            </p:spPr>
          </p:pic>
        </p:grpSp>
        <p:grpSp>
          <p:nvGrpSpPr>
            <p:cNvPr id="66" name="群組 65">
              <a:extLst>
                <a:ext uri="{FF2B5EF4-FFF2-40B4-BE49-F238E27FC236}">
                  <a16:creationId xmlns:a16="http://schemas.microsoft.com/office/drawing/2014/main" xmlns="" id="{39ABDA93-386C-CA4A-95CE-B4ABC210B201}"/>
                </a:ext>
              </a:extLst>
            </p:cNvPr>
            <p:cNvGrpSpPr/>
            <p:nvPr/>
          </p:nvGrpSpPr>
          <p:grpSpPr>
            <a:xfrm>
              <a:off x="7139253" y="3004546"/>
              <a:ext cx="1053677" cy="931544"/>
              <a:chOff x="7139253" y="3224465"/>
              <a:chExt cx="1053677" cy="931544"/>
            </a:xfrm>
          </p:grpSpPr>
          <p:pic>
            <p:nvPicPr>
              <p:cNvPr id="62" name="圖片 61">
                <a:extLst>
                  <a:ext uri="{FF2B5EF4-FFF2-40B4-BE49-F238E27FC236}">
                    <a16:creationId xmlns:a16="http://schemas.microsoft.com/office/drawing/2014/main" xmlns="" id="{07629F2D-59CB-8F41-8774-C6BB9F0F84DF}"/>
                  </a:ext>
                </a:extLst>
              </p:cNvPr>
              <p:cNvPicPr>
                <a:picLocks noChangeAspect="1"/>
              </p:cNvPicPr>
              <p:nvPr/>
            </p:nvPicPr>
            <p:blipFill>
              <a:blip r:embed="rId13" cstate="hq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39253" y="3370651"/>
                <a:ext cx="785358" cy="785358"/>
              </a:xfrm>
              <a:prstGeom prst="rect">
                <a:avLst/>
              </a:prstGeom>
            </p:spPr>
          </p:pic>
          <p:pic>
            <p:nvPicPr>
              <p:cNvPr id="61" name="圖形 60" descr="Lightbulb">
                <a:extLst>
                  <a:ext uri="{FF2B5EF4-FFF2-40B4-BE49-F238E27FC236}">
                    <a16:creationId xmlns:a16="http://schemas.microsoft.com/office/drawing/2014/main" xmlns="" id="{103E2C63-D45A-4547-84B9-8EE1273727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xmlns="" r:embed="rId15"/>
                  </a:ext>
                </a:extLst>
              </a:blip>
              <a:stretch>
                <a:fillRect/>
              </a:stretch>
            </p:blipFill>
            <p:spPr>
              <a:xfrm>
                <a:off x="7625586" y="3224465"/>
                <a:ext cx="567344" cy="567344"/>
              </a:xfrm>
              <a:prstGeom prst="rect">
                <a:avLst/>
              </a:prstGeom>
            </p:spPr>
          </p:pic>
        </p:grpSp>
        <p:grpSp>
          <p:nvGrpSpPr>
            <p:cNvPr id="87" name="群組 86">
              <a:extLst>
                <a:ext uri="{FF2B5EF4-FFF2-40B4-BE49-F238E27FC236}">
                  <a16:creationId xmlns:a16="http://schemas.microsoft.com/office/drawing/2014/main" xmlns="" id="{D9E52A82-4C8E-A04B-AA63-E01AF76243E6}"/>
                </a:ext>
              </a:extLst>
            </p:cNvPr>
            <p:cNvGrpSpPr/>
            <p:nvPr/>
          </p:nvGrpSpPr>
          <p:grpSpPr>
            <a:xfrm>
              <a:off x="4007751" y="2895740"/>
              <a:ext cx="689463" cy="992902"/>
              <a:chOff x="4007751" y="3034639"/>
              <a:chExt cx="689463" cy="992902"/>
            </a:xfrm>
          </p:grpSpPr>
          <p:pic>
            <p:nvPicPr>
              <p:cNvPr id="59" name="圖形 58" descr="Eye">
                <a:extLst>
                  <a:ext uri="{FF2B5EF4-FFF2-40B4-BE49-F238E27FC236}">
                    <a16:creationId xmlns:a16="http://schemas.microsoft.com/office/drawing/2014/main" xmlns="" id="{FBB87293-7FF4-C245-8CA9-E5DDAADE2BCB}"/>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xmlns="" r:embed="rId17"/>
                  </a:ext>
                </a:extLst>
              </a:blip>
              <a:stretch>
                <a:fillRect/>
              </a:stretch>
            </p:blipFill>
            <p:spPr>
              <a:xfrm>
                <a:off x="4124464" y="3034639"/>
                <a:ext cx="436900" cy="449103"/>
              </a:xfrm>
              <a:prstGeom prst="rect">
                <a:avLst/>
              </a:prstGeom>
            </p:spPr>
          </p:pic>
          <p:pic>
            <p:nvPicPr>
              <p:cNvPr id="64" name="圖片 63">
                <a:extLst>
                  <a:ext uri="{FF2B5EF4-FFF2-40B4-BE49-F238E27FC236}">
                    <a16:creationId xmlns:a16="http://schemas.microsoft.com/office/drawing/2014/main" xmlns="" id="{04350965-9DA1-3649-A98E-B0B9BE9644A5}"/>
                  </a:ext>
                </a:extLst>
              </p:cNvPr>
              <p:cNvPicPr>
                <a:picLocks noChangeAspect="1"/>
              </p:cNvPicPr>
              <p:nvPr/>
            </p:nvPicPr>
            <p:blipFill>
              <a:blip r:embed="rId3" cstate="hqprint">
                <a:extLst>
                  <a:ext uri="{BEBA8EAE-BF5A-486C-A8C5-ECC9F3942E4B}">
                    <a14:imgProps xmlns:a14="http://schemas.microsoft.com/office/drawing/2010/main">
                      <a14:imgLayer r:embed="rId18">
                        <a14:imgEffect>
                          <a14:sharpenSoften amount="-25000"/>
                        </a14:imgEffect>
                      </a14:imgLayer>
                    </a14:imgProps>
                  </a:ext>
                  <a:ext uri="{28A0092B-C50C-407E-A947-70E740481C1C}">
                    <a14:useLocalDpi xmlns:a14="http://schemas.microsoft.com/office/drawing/2010/main"/>
                  </a:ext>
                </a:extLst>
              </a:blip>
              <a:stretch>
                <a:fillRect/>
              </a:stretch>
            </p:blipFill>
            <p:spPr>
              <a:xfrm>
                <a:off x="4007751" y="3370651"/>
                <a:ext cx="689463" cy="656890"/>
              </a:xfrm>
              <a:prstGeom prst="rect">
                <a:avLst/>
              </a:prstGeom>
            </p:spPr>
          </p:pic>
        </p:grpSp>
      </p:grpSp>
      <p:pic>
        <p:nvPicPr>
          <p:cNvPr id="67" name="圖片 66">
            <a:extLst>
              <a:ext uri="{FF2B5EF4-FFF2-40B4-BE49-F238E27FC236}">
                <a16:creationId xmlns:a16="http://schemas.microsoft.com/office/drawing/2014/main" xmlns="" id="{8C7DC791-2810-654A-A090-B0D595B5B5C9}"/>
              </a:ext>
            </a:extLst>
          </p:cNvPr>
          <p:cNvPicPr>
            <a:picLocks noChangeAspect="1"/>
          </p:cNvPicPr>
          <p:nvPr/>
        </p:nvPicPr>
        <p:blipFill rotWithShape="1">
          <a:blip r:embed="rId19"/>
          <a:srcRect l="26419" t="7123" r="21807" b="41351"/>
          <a:stretch/>
        </p:blipFill>
        <p:spPr>
          <a:xfrm>
            <a:off x="33744" y="3733855"/>
            <a:ext cx="1388984" cy="1382296"/>
          </a:xfrm>
          <a:prstGeom prst="rect">
            <a:avLst/>
          </a:prstGeom>
        </p:spPr>
      </p:pic>
      <p:grpSp>
        <p:nvGrpSpPr>
          <p:cNvPr id="74" name="群組 73">
            <a:extLst>
              <a:ext uri="{FF2B5EF4-FFF2-40B4-BE49-F238E27FC236}">
                <a16:creationId xmlns:a16="http://schemas.microsoft.com/office/drawing/2014/main" xmlns="" id="{2A6D35BA-F389-5D46-8A24-C6D135670150}"/>
              </a:ext>
            </a:extLst>
          </p:cNvPr>
          <p:cNvGrpSpPr/>
          <p:nvPr/>
        </p:nvGrpSpPr>
        <p:grpSpPr>
          <a:xfrm>
            <a:off x="8354974" y="3303321"/>
            <a:ext cx="1236055" cy="1381241"/>
            <a:chOff x="8354974" y="3071827"/>
            <a:chExt cx="1236055" cy="1381241"/>
          </a:xfrm>
        </p:grpSpPr>
        <p:sp>
          <p:nvSpPr>
            <p:cNvPr id="70" name="摺角紙張 69">
              <a:extLst>
                <a:ext uri="{FF2B5EF4-FFF2-40B4-BE49-F238E27FC236}">
                  <a16:creationId xmlns:a16="http://schemas.microsoft.com/office/drawing/2014/main" xmlns="" id="{DFF8E9DE-0F9D-2142-B71D-D16F519B2239}"/>
                </a:ext>
              </a:extLst>
            </p:cNvPr>
            <p:cNvSpPr/>
            <p:nvPr/>
          </p:nvSpPr>
          <p:spPr bwMode="auto">
            <a:xfrm>
              <a:off x="8632676" y="3071827"/>
              <a:ext cx="958353" cy="734616"/>
            </a:xfrm>
            <a:prstGeom prst="foldedCorner">
              <a:avLst/>
            </a:prstGeom>
            <a:solidFill>
              <a:srgbClr val="FFC6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91440" rIns="91440" bIns="91440" numCol="1" rtlCol="0" anchor="t" anchorCtr="0" compatLnSpc="1">
              <a:prstTxWarp prst="textNoShape">
                <a:avLst/>
              </a:prstTxWarp>
              <a:spAutoFit/>
            </a:bodyPr>
            <a:lstStyle/>
            <a:p>
              <a:pPr defTabSz="889000"/>
              <a:r>
                <a:rPr lang="en" altLang="zh-TW" dirty="0">
                  <a:ln w="0"/>
                  <a:solidFill>
                    <a:schemeClr val="tx1"/>
                  </a:solidFill>
                  <a:effectLst>
                    <a:outerShdw blurRad="38100" dist="19050" dir="2700000" algn="tl" rotWithShape="0">
                      <a:schemeClr val="dk1">
                        <a:alpha val="40000"/>
                      </a:schemeClr>
                    </a:outerShdw>
                  </a:effectLst>
                </a:rPr>
                <a:t>Few Days!!</a:t>
              </a:r>
              <a:endParaRPr lang="zh-TW" altLang="en-US" dirty="0">
                <a:ln w="0"/>
                <a:solidFill>
                  <a:schemeClr val="tx1"/>
                </a:solidFill>
                <a:effectLst>
                  <a:outerShdw blurRad="38100" dist="19050" dir="2700000" algn="tl" rotWithShape="0">
                    <a:schemeClr val="dk1">
                      <a:alpha val="40000"/>
                    </a:schemeClr>
                  </a:outerShdw>
                </a:effectLst>
              </a:endParaRPr>
            </a:p>
          </p:txBody>
        </p:sp>
        <p:pic>
          <p:nvPicPr>
            <p:cNvPr id="71" name="圖片 70">
              <a:extLst>
                <a:ext uri="{FF2B5EF4-FFF2-40B4-BE49-F238E27FC236}">
                  <a16:creationId xmlns:a16="http://schemas.microsoft.com/office/drawing/2014/main" xmlns="" id="{E474D2CC-910A-904F-862B-7DB0EBE24D25}"/>
                </a:ext>
              </a:extLst>
            </p:cNvPr>
            <p:cNvPicPr>
              <a:picLocks noChangeAspect="1"/>
            </p:cNvPicPr>
            <p:nvPr/>
          </p:nvPicPr>
          <p:blipFill>
            <a:blip r:embed="rId20">
              <a:extLst/>
            </a:blip>
            <a:stretch>
              <a:fillRect/>
            </a:stretch>
          </p:blipFill>
          <p:spPr>
            <a:xfrm>
              <a:off x="8354974" y="3521953"/>
              <a:ext cx="931115" cy="931115"/>
            </a:xfrm>
            <a:prstGeom prst="rect">
              <a:avLst/>
            </a:prstGeom>
          </p:spPr>
        </p:pic>
      </p:grpSp>
      <p:grpSp>
        <p:nvGrpSpPr>
          <p:cNvPr id="75" name="群組 74">
            <a:extLst>
              <a:ext uri="{FF2B5EF4-FFF2-40B4-BE49-F238E27FC236}">
                <a16:creationId xmlns:a16="http://schemas.microsoft.com/office/drawing/2014/main" xmlns="" id="{F4B1E962-BDB5-B442-B926-BBC9BD10E07C}"/>
              </a:ext>
            </a:extLst>
          </p:cNvPr>
          <p:cNvGrpSpPr/>
          <p:nvPr/>
        </p:nvGrpSpPr>
        <p:grpSpPr>
          <a:xfrm>
            <a:off x="8562223" y="5222288"/>
            <a:ext cx="1028805" cy="1009738"/>
            <a:chOff x="8562223" y="4990794"/>
            <a:chExt cx="1028805" cy="1009738"/>
          </a:xfrm>
        </p:grpSpPr>
        <p:sp>
          <p:nvSpPr>
            <p:cNvPr id="72" name="摺角紙張 71">
              <a:extLst>
                <a:ext uri="{FF2B5EF4-FFF2-40B4-BE49-F238E27FC236}">
                  <a16:creationId xmlns:a16="http://schemas.microsoft.com/office/drawing/2014/main" xmlns="" id="{BCEE1D18-93FB-4647-B49E-33F3E3B5624B}"/>
                </a:ext>
              </a:extLst>
            </p:cNvPr>
            <p:cNvSpPr/>
            <p:nvPr/>
          </p:nvSpPr>
          <p:spPr bwMode="auto">
            <a:xfrm>
              <a:off x="8632675" y="4990794"/>
              <a:ext cx="958353" cy="734616"/>
            </a:xfrm>
            <a:prstGeom prst="foldedCorner">
              <a:avLst/>
            </a:prstGeom>
            <a:solidFill>
              <a:srgbClr val="FFC6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91440" rIns="91440" bIns="91440" numCol="1" rtlCol="0" anchor="t" anchorCtr="0" compatLnSpc="1">
              <a:prstTxWarp prst="textNoShape">
                <a:avLst/>
              </a:prstTxWarp>
              <a:spAutoFit/>
            </a:bodyPr>
            <a:lstStyle/>
            <a:p>
              <a:pPr defTabSz="889000"/>
              <a:r>
                <a:rPr lang="en" altLang="zh-TW" dirty="0">
                  <a:ln w="0"/>
                  <a:solidFill>
                    <a:schemeClr val="tx1"/>
                  </a:solidFill>
                  <a:effectLst>
                    <a:outerShdw blurRad="38100" dist="19050" dir="2700000" algn="tl" rotWithShape="0">
                      <a:schemeClr val="dk1">
                        <a:alpha val="40000"/>
                      </a:schemeClr>
                    </a:outerShdw>
                  </a:effectLst>
                </a:rPr>
                <a:t>Few </a:t>
              </a:r>
              <a:r>
                <a:rPr lang="en" altLang="zh-TW" dirty="0" err="1">
                  <a:ln w="0"/>
                  <a:solidFill>
                    <a:schemeClr val="tx1"/>
                  </a:solidFill>
                  <a:effectLst>
                    <a:outerShdw blurRad="38100" dist="19050" dir="2700000" algn="tl" rotWithShape="0">
                      <a:schemeClr val="dk1">
                        <a:alpha val="40000"/>
                      </a:schemeClr>
                    </a:outerShdw>
                  </a:effectLst>
                </a:rPr>
                <a:t>Minuts</a:t>
              </a:r>
              <a:r>
                <a:rPr lang="en" altLang="zh-TW" dirty="0">
                  <a:ln w="0"/>
                  <a:solidFill>
                    <a:schemeClr val="tx1"/>
                  </a:solidFill>
                  <a:effectLst>
                    <a:outerShdw blurRad="38100" dist="19050" dir="2700000" algn="tl" rotWithShape="0">
                      <a:schemeClr val="dk1">
                        <a:alpha val="40000"/>
                      </a:schemeClr>
                    </a:outerShdw>
                  </a:effectLst>
                </a:rPr>
                <a:t>!!</a:t>
              </a:r>
              <a:endParaRPr lang="zh-TW" altLang="en-US" dirty="0">
                <a:ln w="0"/>
                <a:solidFill>
                  <a:schemeClr val="tx1"/>
                </a:solidFill>
                <a:effectLst>
                  <a:outerShdw blurRad="38100" dist="19050" dir="2700000" algn="tl" rotWithShape="0">
                    <a:schemeClr val="dk1">
                      <a:alpha val="40000"/>
                    </a:schemeClr>
                  </a:outerShdw>
                </a:effectLst>
              </a:endParaRPr>
            </a:p>
          </p:txBody>
        </p:sp>
        <p:pic>
          <p:nvPicPr>
            <p:cNvPr id="73" name="圖片 72">
              <a:extLst>
                <a:ext uri="{FF2B5EF4-FFF2-40B4-BE49-F238E27FC236}">
                  <a16:creationId xmlns:a16="http://schemas.microsoft.com/office/drawing/2014/main" xmlns="" id="{31F20B78-897F-1445-8C9C-AD543F27ADC7}"/>
                </a:ext>
              </a:extLst>
            </p:cNvPr>
            <p:cNvPicPr>
              <a:picLocks noChangeAspect="1"/>
            </p:cNvPicPr>
            <p:nvPr/>
          </p:nvPicPr>
          <p:blipFill>
            <a:blip r:embed="rId20" cstate="hqprint">
              <a:extLst>
                <a:ext uri="{BEBA8EAE-BF5A-486C-A8C5-ECC9F3942E4B}">
                  <a14:imgProps xmlns:a14="http://schemas.microsoft.com/office/drawing/2010/main">
                    <a14:imgLayer r:embed="rId21">
                      <a14:imgEffect>
                        <a14:backgroundRemoval t="10000" b="90000" l="10000" r="90000">
                          <a14:foregroundMark x1="40000" y1="31111" x2="25333" y2="53778"/>
                          <a14:foregroundMark x1="25333" y1="52000" x2="53778" y2="73333"/>
                          <a14:foregroundMark x1="40889" y1="28444" x2="60444" y2="31111"/>
                          <a14:foregroundMark x1="60444" y1="30222" x2="71111" y2="55556"/>
                          <a14:foregroundMark x1="70222" y1="53778" x2="70222" y2="53778"/>
                        </a14:backgroundRemoval>
                      </a14:imgEffect>
                    </a14:imgLayer>
                  </a14:imgProps>
                </a:ext>
                <a:ext uri="{28A0092B-C50C-407E-A947-70E740481C1C}">
                  <a14:useLocalDpi xmlns:a14="http://schemas.microsoft.com/office/drawing/2010/main"/>
                </a:ext>
              </a:extLst>
            </a:blip>
            <a:stretch>
              <a:fillRect/>
            </a:stretch>
          </p:blipFill>
          <p:spPr>
            <a:xfrm>
              <a:off x="8562223" y="5453445"/>
              <a:ext cx="547087" cy="547087"/>
            </a:xfrm>
            <a:prstGeom prst="rect">
              <a:avLst/>
            </a:prstGeom>
          </p:spPr>
        </p:pic>
      </p:grpSp>
      <p:pic>
        <p:nvPicPr>
          <p:cNvPr id="77" name="圖片 76">
            <a:extLst>
              <a:ext uri="{FF2B5EF4-FFF2-40B4-BE49-F238E27FC236}">
                <a16:creationId xmlns:a16="http://schemas.microsoft.com/office/drawing/2014/main" xmlns="" id="{41BA3FFE-9A4E-BF49-9806-E72BFB93229D}"/>
              </a:ext>
            </a:extLst>
          </p:cNvPr>
          <p:cNvPicPr>
            <a:picLocks noChangeAspect="1"/>
          </p:cNvPicPr>
          <p:nvPr/>
        </p:nvPicPr>
        <p:blipFill>
          <a:blip r:embed="rId22"/>
          <a:stretch>
            <a:fillRect/>
          </a:stretch>
        </p:blipFill>
        <p:spPr>
          <a:xfrm>
            <a:off x="437421" y="236189"/>
            <a:ext cx="2108200" cy="558800"/>
          </a:xfrm>
          <a:prstGeom prst="rect">
            <a:avLst/>
          </a:prstGeom>
        </p:spPr>
      </p:pic>
      <p:sp>
        <p:nvSpPr>
          <p:cNvPr id="90" name="圓角矩形 89">
            <a:extLst>
              <a:ext uri="{FF2B5EF4-FFF2-40B4-BE49-F238E27FC236}">
                <a16:creationId xmlns:a16="http://schemas.microsoft.com/office/drawing/2014/main" xmlns="" id="{13AF7649-542C-114B-B2E5-13F40D84510B}"/>
              </a:ext>
            </a:extLst>
          </p:cNvPr>
          <p:cNvSpPr/>
          <p:nvPr/>
        </p:nvSpPr>
        <p:spPr>
          <a:xfrm>
            <a:off x="1205413" y="1401315"/>
            <a:ext cx="7903898" cy="1368000"/>
          </a:xfrm>
          <a:prstGeom prst="roundRect">
            <a:avLst/>
          </a:prstGeom>
        </p:spPr>
        <p:style>
          <a:lnRef idx="2">
            <a:schemeClr val="accent1"/>
          </a:lnRef>
          <a:fillRef idx="1">
            <a:schemeClr val="lt1"/>
          </a:fillRef>
          <a:effectRef idx="0">
            <a:schemeClr val="accent1"/>
          </a:effectRef>
          <a:fontRef idx="minor">
            <a:schemeClr val="dk1"/>
          </a:fontRef>
        </p:style>
        <p:txBody>
          <a:bodyPr wrap="square" anchor="ctr">
            <a:spAutoFit/>
          </a:bodyPr>
          <a:lstStyle/>
          <a:p>
            <a:pPr marL="285750" indent="-285750" algn="l">
              <a:buFont typeface="Wingdings" pitchFamily="2" charset="2"/>
              <a:buChar char="l"/>
            </a:pPr>
            <a:r>
              <a:rPr lang="en" altLang="zh-TW" dirty="0" err="1">
                <a:solidFill>
                  <a:srgbClr val="000000"/>
                </a:solidFill>
                <a:latin typeface="微軟正黑體" panose="020B0604030504040204" pitchFamily="34" charset="-120"/>
                <a:ea typeface="微軟正黑體" panose="020B0604030504040204" pitchFamily="34" charset="-120"/>
              </a:rPr>
              <a:t>Kensho</a:t>
            </a:r>
            <a:r>
              <a:rPr lang="zh-TW" altLang="en-US" dirty="0">
                <a:solidFill>
                  <a:srgbClr val="000000"/>
                </a:solidFill>
                <a:latin typeface="微軟正黑體" panose="020B0604030504040204" pitchFamily="34" charset="-120"/>
                <a:ea typeface="微軟正黑體" panose="020B0604030504040204" pitchFamily="34" charset="-120"/>
              </a:rPr>
              <a:t>結合人工智慧，實現量化分析的全流程自動化</a:t>
            </a:r>
            <a:endParaRPr lang="en-US" altLang="zh-TW" dirty="0">
              <a:solidFill>
                <a:srgbClr val="000000"/>
              </a:solidFill>
              <a:latin typeface="微軟正黑體" panose="020B0604030504040204" pitchFamily="34" charset="-120"/>
              <a:ea typeface="微軟正黑體" panose="020B0604030504040204" pitchFamily="34" charset="-120"/>
            </a:endParaRPr>
          </a:p>
          <a:p>
            <a:pPr marL="285750" indent="-285750" algn="l">
              <a:buFont typeface="Wingdings" pitchFamily="2" charset="2"/>
              <a:buChar char="l"/>
            </a:pPr>
            <a:r>
              <a:rPr lang="zh-TW" altLang="en-US" dirty="0">
                <a:solidFill>
                  <a:srgbClr val="000000"/>
                </a:solidFill>
                <a:latin typeface="微軟正黑體" panose="020B0604030504040204" pitchFamily="34" charset="-120"/>
                <a:ea typeface="微軟正黑體" panose="020B0604030504040204" pitchFamily="34" charset="-120"/>
              </a:rPr>
              <a:t>類似</a:t>
            </a:r>
            <a:r>
              <a:rPr lang="en" altLang="zh-TW" dirty="0">
                <a:solidFill>
                  <a:srgbClr val="000000"/>
                </a:solidFill>
                <a:latin typeface="微軟正黑體" panose="020B0604030504040204" pitchFamily="34" charset="-120"/>
                <a:ea typeface="微軟正黑體" panose="020B0604030504040204" pitchFamily="34" charset="-120"/>
              </a:rPr>
              <a:t>Google</a:t>
            </a:r>
            <a:r>
              <a:rPr lang="zh-TW" altLang="en-US" dirty="0">
                <a:solidFill>
                  <a:srgbClr val="000000"/>
                </a:solidFill>
                <a:latin typeface="微軟正黑體" panose="020B0604030504040204" pitchFamily="34" charset="-120"/>
                <a:ea typeface="微軟正黑體" panose="020B0604030504040204" pitchFamily="34" charset="-120"/>
              </a:rPr>
              <a:t>搜尋引擎介面的金融量化分析軟體</a:t>
            </a:r>
            <a:endParaRPr lang="en-US" altLang="zh-TW" dirty="0">
              <a:solidFill>
                <a:srgbClr val="000000"/>
              </a:solidFill>
              <a:latin typeface="微軟正黑體" panose="020B0604030504040204" pitchFamily="34" charset="-120"/>
              <a:ea typeface="微軟正黑體" panose="020B0604030504040204" pitchFamily="34" charset="-120"/>
            </a:endParaRPr>
          </a:p>
          <a:p>
            <a:pPr marL="285750" indent="-285750" algn="l">
              <a:buFont typeface="Wingdings" pitchFamily="2" charset="2"/>
              <a:buChar char="l"/>
            </a:pPr>
            <a:r>
              <a:rPr lang="zh-TW" altLang="en-US" dirty="0">
                <a:solidFill>
                  <a:srgbClr val="000000"/>
                </a:solidFill>
                <a:latin typeface="微軟正黑體" panose="020B0604030504040204" pitchFamily="34" charset="-120"/>
                <a:ea typeface="微軟正黑體" panose="020B0604030504040204" pitchFamily="34" charset="-120"/>
              </a:rPr>
              <a:t>用戶在搜索框中輸入一個問題，比如「昨天的颱風對建築行業股票價格的影響」，</a:t>
            </a:r>
            <a:r>
              <a:rPr lang="en" altLang="zh-TW" dirty="0" err="1">
                <a:solidFill>
                  <a:srgbClr val="000000"/>
                </a:solidFill>
                <a:latin typeface="微軟正黑體" panose="020B0604030504040204" pitchFamily="34" charset="-120"/>
                <a:ea typeface="微軟正黑體" panose="020B0604030504040204" pitchFamily="34" charset="-120"/>
              </a:rPr>
              <a:t>Kensho</a:t>
            </a:r>
            <a:r>
              <a:rPr lang="zh-TW" altLang="en-US" dirty="0">
                <a:solidFill>
                  <a:srgbClr val="000000"/>
                </a:solidFill>
                <a:latin typeface="微軟正黑體" panose="020B0604030504040204" pitchFamily="34" charset="-120"/>
                <a:ea typeface="微軟正黑體" panose="020B0604030504040204" pitchFamily="34" charset="-120"/>
              </a:rPr>
              <a:t>會立即掃描龐大的內外部資料庫、</a:t>
            </a:r>
            <a:r>
              <a:rPr lang="zh-CN" altLang="en-US" dirty="0">
                <a:solidFill>
                  <a:srgbClr val="000000"/>
                </a:solidFill>
                <a:latin typeface="微軟正黑體" panose="020B0604030504040204" pitchFamily="34" charset="-120"/>
                <a:ea typeface="微軟正黑體" panose="020B0604030504040204" pitchFamily="34" charset="-120"/>
              </a:rPr>
              <a:t>利用</a:t>
            </a:r>
            <a:r>
              <a:rPr lang="zh-TW" altLang="en-US" dirty="0">
                <a:solidFill>
                  <a:srgbClr val="000000"/>
                </a:solidFill>
                <a:latin typeface="微軟正黑體" panose="020B0604030504040204" pitchFamily="34" charset="-120"/>
                <a:ea typeface="微軟正黑體" panose="020B0604030504040204" pitchFamily="34" charset="-120"/>
              </a:rPr>
              <a:t>演算法找出關聯性和套利機會</a:t>
            </a:r>
            <a:r>
              <a:rPr lang="en-US" altLang="zh-TW" dirty="0">
                <a:solidFill>
                  <a:srgbClr val="444444"/>
                </a:solidFill>
                <a:latin typeface="微軟正黑體" panose="020B0604030504040204" pitchFamily="34" charset="-120"/>
                <a:ea typeface="微軟正黑體" panose="020B0604030504040204" pitchFamily="34" charset="-120"/>
              </a:rPr>
              <a:t>,</a:t>
            </a:r>
            <a:r>
              <a:rPr lang="zh-TW" altLang="en-US" dirty="0">
                <a:solidFill>
                  <a:srgbClr val="000000"/>
                </a:solidFill>
                <a:latin typeface="微軟正黑體" panose="020B0604030504040204" pitchFamily="34" charset="-120"/>
                <a:ea typeface="微軟正黑體" panose="020B0604030504040204" pitchFamily="34" charset="-120"/>
              </a:rPr>
              <a:t>從而給用戶一個比較精準的回答，如「</a:t>
            </a:r>
            <a:r>
              <a:rPr lang="en" altLang="zh-TW" dirty="0">
                <a:solidFill>
                  <a:srgbClr val="000000"/>
                </a:solidFill>
                <a:latin typeface="微軟正黑體" panose="020B0604030504040204" pitchFamily="34" charset="-120"/>
                <a:ea typeface="微軟正黑體" panose="020B0604030504040204" pitchFamily="34" charset="-120"/>
              </a:rPr>
              <a:t>XX</a:t>
            </a:r>
            <a:r>
              <a:rPr lang="zh-TW" altLang="en-US" dirty="0">
                <a:solidFill>
                  <a:srgbClr val="000000"/>
                </a:solidFill>
                <a:latin typeface="微軟正黑體" panose="020B0604030504040204" pitchFamily="34" charset="-120"/>
                <a:ea typeface="微軟正黑體" panose="020B0604030504040204" pitchFamily="34" charset="-120"/>
              </a:rPr>
              <a:t>公司將會是最大的贏家」</a:t>
            </a:r>
            <a:endParaRPr lang="en-US" altLang="zh-TW" dirty="0">
              <a:solidFill>
                <a:srgbClr val="000000"/>
              </a:solidFill>
              <a:latin typeface="微軟正黑體" panose="020B0604030504040204" pitchFamily="34" charset="-120"/>
              <a:ea typeface="微軟正黑體" panose="020B0604030504040204" pitchFamily="34" charset="-120"/>
            </a:endParaRPr>
          </a:p>
          <a:p>
            <a:pPr marL="285750" indent="-285750" algn="l">
              <a:buFont typeface="Wingdings" pitchFamily="2" charset="2"/>
              <a:buChar char="l"/>
            </a:pPr>
            <a:r>
              <a:rPr lang="zh-TW" altLang="en-US" dirty="0" smtClean="0">
                <a:solidFill>
                  <a:srgbClr val="000000"/>
                </a:solidFill>
                <a:latin typeface="微軟正黑體" panose="020B0604030504040204" pitchFamily="34" charset="-120"/>
                <a:ea typeface="微軟正黑體" panose="020B0604030504040204" pitchFamily="34" charset="-120"/>
              </a:rPr>
              <a:t>金融</a:t>
            </a:r>
            <a:r>
              <a:rPr lang="zh-TW" altLang="en-US" dirty="0">
                <a:solidFill>
                  <a:srgbClr val="000000"/>
                </a:solidFill>
                <a:latin typeface="微軟正黑體" panose="020B0604030504040204" pitchFamily="34" charset="-120"/>
                <a:ea typeface="微軟正黑體" panose="020B0604030504040204" pitchFamily="34" charset="-120"/>
              </a:rPr>
              <a:t>分析</a:t>
            </a:r>
            <a:r>
              <a:rPr lang="zh-TW" altLang="en-US" dirty="0" smtClean="0">
                <a:solidFill>
                  <a:srgbClr val="000000"/>
                </a:solidFill>
                <a:latin typeface="微軟正黑體" panose="020B0604030504040204" pitchFamily="34" charset="-120"/>
                <a:ea typeface="微軟正黑體" panose="020B0604030504040204" pitchFamily="34" charset="-120"/>
              </a:rPr>
              <a:t>師需花上幾日</a:t>
            </a:r>
            <a:r>
              <a:rPr lang="zh-TW" altLang="en-US" dirty="0">
                <a:solidFill>
                  <a:srgbClr val="000000"/>
                </a:solidFill>
                <a:latin typeface="微軟正黑體" panose="020B0604030504040204" pitchFamily="34" charset="-120"/>
                <a:ea typeface="微軟正黑體" panose="020B0604030504040204" pitchFamily="34" charset="-120"/>
              </a:rPr>
              <a:t>才能完成，而</a:t>
            </a:r>
            <a:r>
              <a:rPr lang="en" altLang="zh-TW" dirty="0" err="1">
                <a:solidFill>
                  <a:srgbClr val="000000"/>
                </a:solidFill>
                <a:latin typeface="微軟正黑體" panose="020B0604030504040204" pitchFamily="34" charset="-120"/>
                <a:ea typeface="微軟正黑體" panose="020B0604030504040204" pitchFamily="34" charset="-120"/>
              </a:rPr>
              <a:t>Kensho</a:t>
            </a:r>
            <a:r>
              <a:rPr lang="zh-TW" altLang="en-US" dirty="0">
                <a:solidFill>
                  <a:srgbClr val="000000"/>
                </a:solidFill>
                <a:latin typeface="微軟正黑體" panose="020B0604030504040204" pitchFamily="34" charset="-120"/>
                <a:ea typeface="微軟正黑體" panose="020B0604030504040204" pitchFamily="34" charset="-120"/>
              </a:rPr>
              <a:t>則只需花上短短幾分鐘</a:t>
            </a:r>
            <a:endParaRPr lang="zh-TW" altLang="en-US" dirty="0">
              <a:latin typeface="微軟正黑體" panose="020B0604030504040204" pitchFamily="34" charset="-120"/>
              <a:ea typeface="微軟正黑體" panose="020B0604030504040204" pitchFamily="34" charset="-120"/>
            </a:endParaRPr>
          </a:p>
        </p:txBody>
      </p:sp>
      <p:pic>
        <p:nvPicPr>
          <p:cNvPr id="91" name="圖片 90">
            <a:extLst>
              <a:ext uri="{FF2B5EF4-FFF2-40B4-BE49-F238E27FC236}">
                <a16:creationId xmlns:a16="http://schemas.microsoft.com/office/drawing/2014/main" xmlns="" id="{71DFE578-AC85-9749-8358-EFC18811DD8B}"/>
              </a:ext>
            </a:extLst>
          </p:cNvPr>
          <p:cNvPicPr>
            <a:picLocks noChangeAspect="1"/>
          </p:cNvPicPr>
          <p:nvPr/>
        </p:nvPicPr>
        <p:blipFill rotWithShape="1">
          <a:blip r:embed="rId23"/>
          <a:srcRect l="10287" t="13637" r="7545" b="9604"/>
          <a:stretch/>
        </p:blipFill>
        <p:spPr>
          <a:xfrm>
            <a:off x="9949673" y="2148432"/>
            <a:ext cx="2608851" cy="1296538"/>
          </a:xfrm>
          <a:prstGeom prst="rect">
            <a:avLst/>
          </a:prstGeom>
        </p:spPr>
      </p:pic>
      <p:grpSp>
        <p:nvGrpSpPr>
          <p:cNvPr id="94" name="群組 93">
            <a:extLst>
              <a:ext uri="{FF2B5EF4-FFF2-40B4-BE49-F238E27FC236}">
                <a16:creationId xmlns:a16="http://schemas.microsoft.com/office/drawing/2014/main" xmlns="" id="{9E047D98-52E4-4247-AF59-A513334303F1}"/>
              </a:ext>
            </a:extLst>
          </p:cNvPr>
          <p:cNvGrpSpPr/>
          <p:nvPr/>
        </p:nvGrpSpPr>
        <p:grpSpPr>
          <a:xfrm>
            <a:off x="10017843" y="3510251"/>
            <a:ext cx="3421291" cy="2235446"/>
            <a:chOff x="2517449" y="1817225"/>
            <a:chExt cx="4572000" cy="3029450"/>
          </a:xfrm>
        </p:grpSpPr>
        <p:pic>
          <p:nvPicPr>
            <p:cNvPr id="92" name="圖片 91">
              <a:extLst>
                <a:ext uri="{FF2B5EF4-FFF2-40B4-BE49-F238E27FC236}">
                  <a16:creationId xmlns:a16="http://schemas.microsoft.com/office/drawing/2014/main" xmlns="" id="{157DE2C0-12C2-5049-BF01-5EFD71F42F52}"/>
                </a:ext>
              </a:extLst>
            </p:cNvPr>
            <p:cNvPicPr>
              <a:picLocks noChangeAspect="1"/>
            </p:cNvPicPr>
            <p:nvPr/>
          </p:nvPicPr>
          <p:blipFill rotWithShape="1">
            <a:blip r:embed="rId24"/>
            <a:srcRect b="14911"/>
            <a:stretch/>
          </p:blipFill>
          <p:spPr>
            <a:xfrm>
              <a:off x="2517449" y="1939781"/>
              <a:ext cx="4572000" cy="2906894"/>
            </a:xfrm>
            <a:prstGeom prst="rect">
              <a:avLst/>
            </a:prstGeom>
          </p:spPr>
        </p:pic>
        <p:sp>
          <p:nvSpPr>
            <p:cNvPr id="93" name="矩形 92">
              <a:extLst>
                <a:ext uri="{FF2B5EF4-FFF2-40B4-BE49-F238E27FC236}">
                  <a16:creationId xmlns:a16="http://schemas.microsoft.com/office/drawing/2014/main" xmlns="" id="{7554C1D5-CDE8-0B44-99CD-926D2E5AC104}"/>
                </a:ext>
              </a:extLst>
            </p:cNvPr>
            <p:cNvSpPr/>
            <p:nvPr/>
          </p:nvSpPr>
          <p:spPr bwMode="auto">
            <a:xfrm>
              <a:off x="6493397" y="1817225"/>
              <a:ext cx="596052" cy="424001"/>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grpSp>
      <p:cxnSp>
        <p:nvCxnSpPr>
          <p:cNvPr id="97" name="直線接點 96">
            <a:extLst>
              <a:ext uri="{FF2B5EF4-FFF2-40B4-BE49-F238E27FC236}">
                <a16:creationId xmlns:a16="http://schemas.microsoft.com/office/drawing/2014/main" xmlns="" id="{1D9BEBA5-A272-1A4E-8721-94B5C575A14D}"/>
              </a:ext>
            </a:extLst>
          </p:cNvPr>
          <p:cNvCxnSpPr>
            <a:cxnSpLocks/>
          </p:cNvCxnSpPr>
          <p:nvPr/>
        </p:nvCxnSpPr>
        <p:spPr bwMode="auto">
          <a:xfrm>
            <a:off x="33744" y="852864"/>
            <a:ext cx="9872256" cy="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grpSp>
        <p:nvGrpSpPr>
          <p:cNvPr id="104" name="群組 103">
            <a:extLst>
              <a:ext uri="{FF2B5EF4-FFF2-40B4-BE49-F238E27FC236}">
                <a16:creationId xmlns:a16="http://schemas.microsoft.com/office/drawing/2014/main" xmlns="" id="{AB92FAFD-5396-0944-BC5E-C772E9D5B63B}"/>
              </a:ext>
            </a:extLst>
          </p:cNvPr>
          <p:cNvGrpSpPr/>
          <p:nvPr/>
        </p:nvGrpSpPr>
        <p:grpSpPr>
          <a:xfrm>
            <a:off x="1313058" y="1007961"/>
            <a:ext cx="6637159" cy="369332"/>
            <a:chOff x="1313058" y="1007961"/>
            <a:chExt cx="6637159" cy="369332"/>
          </a:xfrm>
        </p:grpSpPr>
        <p:sp>
          <p:nvSpPr>
            <p:cNvPr id="100" name="矩形 99">
              <a:extLst>
                <a:ext uri="{FF2B5EF4-FFF2-40B4-BE49-F238E27FC236}">
                  <a16:creationId xmlns:a16="http://schemas.microsoft.com/office/drawing/2014/main" xmlns="" id="{36EE953E-621F-CE4E-B124-5B5756882013}"/>
                </a:ext>
              </a:extLst>
            </p:cNvPr>
            <p:cNvSpPr/>
            <p:nvPr/>
          </p:nvSpPr>
          <p:spPr>
            <a:xfrm>
              <a:off x="2918070" y="1068360"/>
              <a:ext cx="5032147" cy="307777"/>
            </a:xfrm>
            <a:prstGeom prst="rect">
              <a:avLst/>
            </a:prstGeom>
          </p:spPr>
          <p:txBody>
            <a:bodyPr wrap="none">
              <a:spAutoFit/>
            </a:bodyPr>
            <a:lstStyle/>
            <a:p>
              <a:pPr algn="l"/>
              <a:r>
                <a:rPr lang="zh-CN" altLang="en-US" dirty="0">
                  <a:solidFill>
                    <a:srgbClr val="000000"/>
                  </a:solidFill>
                  <a:latin typeface="微軟正黑體" panose="020B0604030504040204" pitchFamily="34" charset="-120"/>
                  <a:ea typeface="微軟正黑體" panose="020B0604030504040204" pitchFamily="34" charset="-120"/>
                </a:rPr>
                <a:t>金融市場的</a:t>
              </a:r>
              <a:r>
                <a:rPr lang="zh-TW" altLang="en-US" dirty="0">
                  <a:solidFill>
                    <a:srgbClr val="000000"/>
                  </a:solidFill>
                  <a:latin typeface="微軟正黑體" panose="020B0604030504040204" pitchFamily="34" charset="-120"/>
                  <a:ea typeface="微軟正黑體" panose="020B0604030504040204" pitchFamily="34" charset="-120"/>
                </a:rPr>
                <a:t>量化分析依賴專業分析師洞悉問題，過程耗時費力</a:t>
              </a:r>
              <a:endParaRPr lang="zh-TW" altLang="en-US" dirty="0">
                <a:latin typeface="微軟正黑體" panose="020B0604030504040204" pitchFamily="34" charset="-120"/>
                <a:ea typeface="微軟正黑體" panose="020B0604030504040204" pitchFamily="34" charset="-120"/>
              </a:endParaRPr>
            </a:p>
          </p:txBody>
        </p:sp>
        <p:sp>
          <p:nvSpPr>
            <p:cNvPr id="103" name="文字方塊 102">
              <a:extLst>
                <a:ext uri="{FF2B5EF4-FFF2-40B4-BE49-F238E27FC236}">
                  <a16:creationId xmlns:a16="http://schemas.microsoft.com/office/drawing/2014/main" xmlns="" id="{DEBBAC40-D076-5E40-8AFD-41AE1B858CEF}"/>
                </a:ext>
              </a:extLst>
            </p:cNvPr>
            <p:cNvSpPr txBox="1"/>
            <p:nvPr/>
          </p:nvSpPr>
          <p:spPr>
            <a:xfrm>
              <a:off x="1313058" y="1007961"/>
              <a:ext cx="1656000" cy="369332"/>
            </a:xfrm>
            <a:prstGeom prst="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grpSp>
    </p:spTree>
    <p:extLst>
      <p:ext uri="{BB962C8B-B14F-4D97-AF65-F5344CB8AC3E}">
        <p14:creationId xmlns:p14="http://schemas.microsoft.com/office/powerpoint/2010/main" val="15437559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zh-TW" altLang="en-US"/>
          </a:p>
        </p:txBody>
      </p:sp>
    </p:spTree>
    <p:extLst>
      <p:ext uri="{BB962C8B-B14F-4D97-AF65-F5344CB8AC3E}">
        <p14:creationId xmlns:p14="http://schemas.microsoft.com/office/powerpoint/2010/main" val="2757437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339A4FCB-C59D-D445-AD58-0BB755734299}"/>
              </a:ext>
            </a:extLst>
          </p:cNvPr>
          <p:cNvSpPr/>
          <p:nvPr/>
        </p:nvSpPr>
        <p:spPr>
          <a:xfrm>
            <a:off x="433387" y="2609730"/>
            <a:ext cx="5166013" cy="3108543"/>
          </a:xfrm>
          <a:prstGeom prst="rect">
            <a:avLst/>
          </a:prstGeom>
        </p:spPr>
        <p:txBody>
          <a:bodyPr wrap="square">
            <a:spAutoFit/>
          </a:bodyPr>
          <a:lstStyle/>
          <a:p>
            <a:r>
              <a:rPr lang="zh-TW" altLang="en-US" dirty="0"/>
              <a:t>這家 </a:t>
            </a:r>
            <a:r>
              <a:rPr lang="en-US" altLang="zh-TW" dirty="0"/>
              <a:t>2014 </a:t>
            </a:r>
            <a:r>
              <a:rPr lang="zh-TW" altLang="en-US" dirty="0"/>
              <a:t>年成立於加州的公司，其最初目標是根據一些地理空間圖 像數據，為房屋估價，而且讓保險公司進行準確且快速的報價。目前 </a:t>
            </a:r>
            <a:r>
              <a:rPr lang="en" altLang="zh-TW" dirty="0"/>
              <a:t>Cape Analytics </a:t>
            </a:r>
            <a:r>
              <a:rPr lang="zh-TW" altLang="en-US" dirty="0"/>
              <a:t>已經開發了一套具有專利技術的雲端服務平台，從合作夥伴那裡 取得大量的地理空間數據（包括衛星圖像和實景照片），然後將圖像數據 置入分析平台，透過電腦視覺和深度學習算法的分析，即時輸出用戶感興</a:t>
            </a:r>
            <a:endParaRPr lang="en-US" altLang="zh-TW" dirty="0"/>
          </a:p>
          <a:p>
            <a:endParaRPr lang="en-US" altLang="zh-TW" dirty="0"/>
          </a:p>
          <a:p>
            <a:pPr algn="l"/>
            <a:r>
              <a:rPr lang="zh-TW" altLang="en-US" dirty="0"/>
              <a:t>趣的諸多結構化特徵數據。數據包括房屋的可使用面積、屋頂狀況、建材 類型，或者天窗和太陽能板的佈局等，保險公司可藉此提供快速準確的報 價。目前 </a:t>
            </a:r>
            <a:r>
              <a:rPr lang="en" altLang="zh-TW" dirty="0"/>
              <a:t>Cape Analytics </a:t>
            </a:r>
            <a:r>
              <a:rPr lang="zh-TW" altLang="en-US" dirty="0"/>
              <a:t>已獲得 </a:t>
            </a:r>
            <a:r>
              <a:rPr lang="en" altLang="zh-TW" dirty="0"/>
              <a:t>A </a:t>
            </a:r>
            <a:r>
              <a:rPr lang="zh-TW" altLang="en-US" dirty="0"/>
              <a:t>輪 </a:t>
            </a:r>
            <a:r>
              <a:rPr lang="en-US" altLang="zh-TW" dirty="0"/>
              <a:t>1,400 </a:t>
            </a:r>
            <a:r>
              <a:rPr lang="zh-TW" altLang="en-US" dirty="0"/>
              <a:t>萬投資。 </a:t>
            </a:r>
            <a:r>
              <a:rPr lang="en" altLang="zh-TW" dirty="0"/>
              <a:t>CB Insights </a:t>
            </a:r>
            <a:r>
              <a:rPr lang="zh-TW" altLang="en-US" dirty="0"/>
              <a:t>認為 </a:t>
            </a:r>
            <a:r>
              <a:rPr lang="en" altLang="zh-TW" dirty="0"/>
              <a:t>Cape Analytics </a:t>
            </a:r>
            <a:r>
              <a:rPr lang="zh-TW" altLang="en-US" dirty="0"/>
              <a:t>為資產評價產業提供了一種全新的分 析方法，該方法透過簡單的電腦視覺分析，就能得到在之前只能通過大量 人力和時間才能得到的高精確度和細節資訊。</a:t>
            </a:r>
          </a:p>
        </p:txBody>
      </p:sp>
      <p:sp>
        <p:nvSpPr>
          <p:cNvPr id="3" name="矩形 2">
            <a:extLst>
              <a:ext uri="{FF2B5EF4-FFF2-40B4-BE49-F238E27FC236}">
                <a16:creationId xmlns:a16="http://schemas.microsoft.com/office/drawing/2014/main" xmlns="" id="{84505941-097D-1741-BB86-BC541BE8588D}"/>
              </a:ext>
            </a:extLst>
          </p:cNvPr>
          <p:cNvSpPr/>
          <p:nvPr/>
        </p:nvSpPr>
        <p:spPr>
          <a:xfrm>
            <a:off x="2476500" y="1332012"/>
            <a:ext cx="3842462" cy="307777"/>
          </a:xfrm>
          <a:prstGeom prst="rect">
            <a:avLst/>
          </a:prstGeom>
        </p:spPr>
        <p:txBody>
          <a:bodyPr wrap="none">
            <a:spAutoFit/>
          </a:bodyPr>
          <a:lstStyle/>
          <a:p>
            <a:r>
              <a:rPr lang="en" altLang="zh-TW" dirty="0"/>
              <a:t>Cape Analytics</a:t>
            </a:r>
            <a:r>
              <a:rPr lang="zh-TW" altLang="en" dirty="0"/>
              <a:t>（</a:t>
            </a:r>
            <a:r>
              <a:rPr lang="zh-TW" altLang="en-US" dirty="0"/>
              <a:t>總獲投金額：</a:t>
            </a:r>
            <a:r>
              <a:rPr lang="en-US" altLang="zh-TW" dirty="0"/>
              <a:t>1,400 </a:t>
            </a:r>
            <a:r>
              <a:rPr lang="zh-TW" altLang="en-US" dirty="0"/>
              <a:t>萬美元）</a:t>
            </a:r>
          </a:p>
        </p:txBody>
      </p:sp>
      <p:sp>
        <p:nvSpPr>
          <p:cNvPr id="4" name="矩形 3">
            <a:extLst>
              <a:ext uri="{FF2B5EF4-FFF2-40B4-BE49-F238E27FC236}">
                <a16:creationId xmlns:a16="http://schemas.microsoft.com/office/drawing/2014/main" xmlns="" id="{D10EEBE3-ABBF-5841-A9CC-A9A0CA0B7424}"/>
              </a:ext>
            </a:extLst>
          </p:cNvPr>
          <p:cNvSpPr/>
          <p:nvPr/>
        </p:nvSpPr>
        <p:spPr>
          <a:xfrm>
            <a:off x="2771213" y="1826507"/>
            <a:ext cx="3010761" cy="307777"/>
          </a:xfrm>
          <a:prstGeom prst="rect">
            <a:avLst/>
          </a:prstGeom>
        </p:spPr>
        <p:txBody>
          <a:bodyPr wrap="none">
            <a:spAutoFit/>
          </a:bodyPr>
          <a:lstStyle/>
          <a:p>
            <a:r>
              <a:rPr lang="en" altLang="zh-TW" dirty="0">
                <a:hlinkClick r:id="rId2"/>
              </a:rPr>
              <a:t>https://kknews.cc/tech/5o8krak.html</a:t>
            </a:r>
            <a:endParaRPr lang="zh-TW" altLang="en-US" dirty="0"/>
          </a:p>
        </p:txBody>
      </p:sp>
      <p:sp>
        <p:nvSpPr>
          <p:cNvPr id="5" name="矩形 4">
            <a:extLst>
              <a:ext uri="{FF2B5EF4-FFF2-40B4-BE49-F238E27FC236}">
                <a16:creationId xmlns:a16="http://schemas.microsoft.com/office/drawing/2014/main" xmlns="" id="{63C0957C-41A2-364D-B69E-033C01743B47}"/>
              </a:ext>
            </a:extLst>
          </p:cNvPr>
          <p:cNvSpPr/>
          <p:nvPr/>
        </p:nvSpPr>
        <p:spPr>
          <a:xfrm>
            <a:off x="5599401" y="121106"/>
            <a:ext cx="4155497" cy="707886"/>
          </a:xfrm>
          <a:prstGeom prst="rect">
            <a:avLst/>
          </a:prstGeom>
          <a:noFill/>
        </p:spPr>
        <p:txBody>
          <a:bodyPr wrap="none" lIns="91440" tIns="45720" rIns="91440" bIns="45720">
            <a:spAutoFit/>
          </a:bodyPr>
          <a:lstStyle/>
          <a:p>
            <a:pPr algn="ctr"/>
            <a:r>
              <a:rPr lang="en" altLang="zh-TW" sz="4000" b="1" cap="none" spc="0"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latin typeface="ArialMT"/>
              </a:rPr>
              <a:t>Capital markets </a:t>
            </a:r>
            <a:endParaRPr lang="zh-TW" altLang="en-US" sz="4000" b="1" cap="none" spc="0"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endParaRP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49" y="2767827"/>
            <a:ext cx="4748212" cy="2370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8" y="159206"/>
            <a:ext cx="1546173" cy="587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2131961" y="274994"/>
            <a:ext cx="2505075" cy="400110"/>
          </a:xfrm>
          <a:prstGeom prst="rect">
            <a:avLst/>
          </a:prstGeom>
          <a:noFill/>
        </p:spPr>
        <p:txBody>
          <a:bodyPr wrap="square" rtlCol="0">
            <a:spAutoFit/>
          </a:bodyPr>
          <a:lstStyle/>
          <a:p>
            <a:r>
              <a:rPr lang="zh-TW" altLang="en-US" sz="2000" b="1" dirty="0" smtClean="0">
                <a:latin typeface="微軟正黑體" panose="020B0604030504040204" pitchFamily="34" charset="-120"/>
                <a:ea typeface="微軟正黑體" panose="020B0604030504040204" pitchFamily="34" charset="-120"/>
              </a:rPr>
              <a:t>圖像識別的房產評估</a:t>
            </a:r>
          </a:p>
        </p:txBody>
      </p:sp>
    </p:spTree>
    <p:extLst>
      <p:ext uri="{BB962C8B-B14F-4D97-AF65-F5344CB8AC3E}">
        <p14:creationId xmlns:p14="http://schemas.microsoft.com/office/powerpoint/2010/main" val="21146480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6299" y="242888"/>
            <a:ext cx="1577561" cy="594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a:extLst>
              <a:ext uri="{FF2B5EF4-FFF2-40B4-BE49-F238E27FC236}">
                <a16:creationId xmlns:a16="http://schemas.microsoft.com/office/drawing/2014/main" xmlns="" id="{763C185F-E26A-3B47-8E03-01DFBB4FFD4A}"/>
              </a:ext>
            </a:extLst>
          </p:cNvPr>
          <p:cNvSpPr/>
          <p:nvPr/>
        </p:nvSpPr>
        <p:spPr>
          <a:xfrm>
            <a:off x="5354085" y="2847975"/>
            <a:ext cx="2082120" cy="523220"/>
          </a:xfrm>
          <a:prstGeom prst="rect">
            <a:avLst/>
          </a:prstGeom>
        </p:spPr>
        <p:txBody>
          <a:bodyPr wrap="square">
            <a:spAutoFit/>
          </a:bodyPr>
          <a:lstStyle/>
          <a:p>
            <a:pPr marL="285750" indent="-285750" algn="l">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創新支付方式：虛擬信用卡</a:t>
            </a:r>
            <a:endParaRPr lang="en-US" altLang="zh-TW" dirty="0" smtClean="0">
              <a:latin typeface="微軟正黑體" panose="020B0604030504040204" pitchFamily="34" charset="-120"/>
              <a:ea typeface="微軟正黑體" panose="020B0604030504040204" pitchFamily="34" charset="-120"/>
            </a:endParaRPr>
          </a:p>
        </p:txBody>
      </p:sp>
      <p:sp>
        <p:nvSpPr>
          <p:cNvPr id="5" name="矩形 4">
            <a:extLst>
              <a:ext uri="{FF2B5EF4-FFF2-40B4-BE49-F238E27FC236}">
                <a16:creationId xmlns:a16="http://schemas.microsoft.com/office/drawing/2014/main" xmlns="" id="{A6B3DEF2-6661-6C41-B115-F294E0AB80C8}"/>
              </a:ext>
            </a:extLst>
          </p:cNvPr>
          <p:cNvSpPr/>
          <p:nvPr/>
        </p:nvSpPr>
        <p:spPr>
          <a:xfrm>
            <a:off x="-5195404" y="1627634"/>
            <a:ext cx="4953000" cy="738664"/>
          </a:xfrm>
          <a:prstGeom prst="rect">
            <a:avLst/>
          </a:prstGeom>
        </p:spPr>
        <p:txBody>
          <a:bodyPr>
            <a:spAutoFit/>
          </a:bodyPr>
          <a:lstStyle/>
          <a:p>
            <a:pPr algn="l"/>
            <a:r>
              <a:rPr lang="en" altLang="zh-TW" dirty="0" smtClean="0">
                <a:solidFill>
                  <a:srgbClr val="333333"/>
                </a:solidFill>
                <a:latin typeface="poppins"/>
              </a:rPr>
              <a:t>Affirm </a:t>
            </a:r>
            <a:r>
              <a:rPr lang="zh-TW" altLang="en-US" dirty="0">
                <a:solidFill>
                  <a:srgbClr val="333333"/>
                </a:solidFill>
                <a:latin typeface="poppins"/>
              </a:rPr>
              <a:t>與美國的 </a:t>
            </a:r>
            <a:r>
              <a:rPr lang="en-US" altLang="zh-TW" dirty="0">
                <a:solidFill>
                  <a:srgbClr val="333333"/>
                </a:solidFill>
                <a:latin typeface="poppins"/>
              </a:rPr>
              <a:t>1,200 </a:t>
            </a:r>
            <a:r>
              <a:rPr lang="zh-TW" altLang="en-US" dirty="0">
                <a:solidFill>
                  <a:srgbClr val="333333"/>
                </a:solidFill>
                <a:latin typeface="poppins"/>
              </a:rPr>
              <a:t>多家零售商合作，其技術可幫助零售商將平均訂單量增加 </a:t>
            </a:r>
            <a:r>
              <a:rPr lang="en-US" altLang="zh-TW" dirty="0">
                <a:solidFill>
                  <a:srgbClr val="333333"/>
                </a:solidFill>
                <a:latin typeface="poppins"/>
              </a:rPr>
              <a:t>51</a:t>
            </a:r>
            <a:r>
              <a:rPr lang="zh-TW" altLang="en-US" dirty="0">
                <a:solidFill>
                  <a:srgbClr val="333333"/>
                </a:solidFill>
                <a:latin typeface="poppins"/>
              </a:rPr>
              <a:t>％。摩根士丹利和新加坡的 </a:t>
            </a:r>
            <a:r>
              <a:rPr lang="en" altLang="zh-TW" dirty="0">
                <a:solidFill>
                  <a:srgbClr val="333333"/>
                </a:solidFill>
                <a:latin typeface="poppins"/>
              </a:rPr>
              <a:t>GIC </a:t>
            </a:r>
            <a:r>
              <a:rPr lang="zh-TW" altLang="en-US" dirty="0">
                <a:solidFill>
                  <a:srgbClr val="333333"/>
                </a:solidFill>
                <a:latin typeface="poppins"/>
              </a:rPr>
              <a:t>都是投資者。</a:t>
            </a:r>
            <a:endParaRPr lang="zh-TW" altLang="en-US" dirty="0"/>
          </a:p>
        </p:txBody>
      </p:sp>
      <p:sp>
        <p:nvSpPr>
          <p:cNvPr id="7" name="文字方塊 6">
            <a:extLst>
              <a:ext uri="{FF2B5EF4-FFF2-40B4-BE49-F238E27FC236}">
                <a16:creationId xmlns:a16="http://schemas.microsoft.com/office/drawing/2014/main" xmlns="" id="{469A1F1D-78AE-BB44-96A6-BA558CA64024}"/>
              </a:ext>
            </a:extLst>
          </p:cNvPr>
          <p:cNvSpPr txBox="1"/>
          <p:nvPr/>
        </p:nvSpPr>
        <p:spPr>
          <a:xfrm>
            <a:off x="571119" y="1144584"/>
            <a:ext cx="1656000" cy="408623"/>
          </a:xfrm>
          <a:prstGeom prst="round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pic>
        <p:nvPicPr>
          <p:cNvPr id="40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3730" y="160338"/>
            <a:ext cx="6124575"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3675" y="4139046"/>
            <a:ext cx="4783464" cy="2652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2227119" y="1088866"/>
            <a:ext cx="5421456" cy="523220"/>
          </a:xfrm>
          <a:prstGeom prst="rect">
            <a:avLst/>
          </a:prstGeom>
          <a:noFill/>
        </p:spPr>
        <p:txBody>
          <a:bodyPr wrap="square" rtlCol="0">
            <a:spAutoFit/>
          </a:bodyPr>
          <a:lstStyle/>
          <a:p>
            <a:pPr marL="285750" indent="-285750" algn="l">
              <a:buFont typeface="Wingdings" panose="05000000000000000000" pitchFamily="2" charset="2"/>
              <a:buChar char="l"/>
            </a:pPr>
            <a:r>
              <a:rPr lang="zh-TW" altLang="en-US" dirty="0" smtClean="0">
                <a:latin typeface="微軟正黑體" panose="020B0604030504040204" pitchFamily="34" charset="-120"/>
                <a:ea typeface="微軟正黑體" panose="020B0604030504040204" pitchFamily="34" charset="-120"/>
              </a:rPr>
              <a:t>信用較差或無信用紀錄者，較難獲得分期付款之服務</a:t>
            </a:r>
            <a:endParaRPr lang="en-US" altLang="zh-TW" dirty="0" smtClean="0">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l"/>
            </a:pPr>
            <a:r>
              <a:rPr lang="zh-TW" altLang="en-US" dirty="0" smtClean="0">
                <a:latin typeface="微軟正黑體" panose="020B0604030504040204" pitchFamily="34" charset="-120"/>
                <a:ea typeface="微軟正黑體" panose="020B0604030504040204" pitchFamily="34" charset="-120"/>
              </a:rPr>
              <a:t>無信用卡者無法享受分期付款之服務</a:t>
            </a:r>
          </a:p>
        </p:txBody>
      </p:sp>
      <p:pic>
        <p:nvPicPr>
          <p:cNvPr id="40965"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168243" y="3459079"/>
            <a:ext cx="4925839" cy="2746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7" name="Picture 7"/>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445" b="89927" l="10000" r="90000">
                        <a14:foregroundMark x1="43538" y1="38686" x2="43538" y2="41752"/>
                        <a14:foregroundMark x1="46308" y1="38686" x2="47077" y2="42044"/>
                        <a14:foregroundMark x1="38308" y1="43066" x2="37846" y2="48613"/>
                      </a14:backgroundRemoval>
                    </a14:imgEffect>
                  </a14:imgLayer>
                </a14:imgProps>
              </a:ext>
              <a:ext uri="{28A0092B-C50C-407E-A947-70E740481C1C}">
                <a14:useLocalDpi xmlns:a14="http://schemas.microsoft.com/office/drawing/2010/main" val="0"/>
              </a:ext>
            </a:extLst>
          </a:blip>
          <a:srcRect/>
          <a:stretch>
            <a:fillRect/>
          </a:stretch>
        </p:blipFill>
        <p:spPr bwMode="auto">
          <a:xfrm>
            <a:off x="548171" y="2831208"/>
            <a:ext cx="1594243" cy="1680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9" name="Picture 9" descr="ç¸éåç"/>
          <p:cNvPicPr>
            <a:picLocks noChangeAspect="1" noChangeArrowheads="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t="11003" b="15045"/>
          <a:stretch/>
        </p:blipFill>
        <p:spPr bwMode="auto">
          <a:xfrm>
            <a:off x="2431466" y="2847976"/>
            <a:ext cx="1236491"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1" descr="ãåæä»æ¬¾ iconã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13" descr="ãåæä»æ¬¾ iconã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40976" name="Picture 16" descr="ãæ¼ç®æ³ iconãçåçæå°çµæ"/>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0871" y="2841330"/>
            <a:ext cx="1059730" cy="105973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8" descr="ãæé iconã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10" name="群組 9"/>
          <p:cNvGrpSpPr/>
          <p:nvPr/>
        </p:nvGrpSpPr>
        <p:grpSpPr>
          <a:xfrm>
            <a:off x="460375" y="2088488"/>
            <a:ext cx="6975830" cy="628579"/>
            <a:chOff x="1991135" y="2907910"/>
            <a:chExt cx="6975830" cy="1028713"/>
          </a:xfrm>
          <a:solidFill>
            <a:srgbClr val="338D85"/>
          </a:solidFill>
        </p:grpSpPr>
        <p:sp>
          <p:nvSpPr>
            <p:cNvPr id="12" name="手繪多邊形 11"/>
            <p:cNvSpPr/>
            <p:nvPr/>
          </p:nvSpPr>
          <p:spPr>
            <a:xfrm>
              <a:off x="2259484" y="2921444"/>
              <a:ext cx="6510276" cy="1015108"/>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3576" tIns="117348" rIns="566227" bIns="117348" numCol="1" spcCol="1270" anchor="ctr" anchorCtr="0">
              <a:noAutofit/>
            </a:bodyPr>
            <a:lstStyle/>
            <a:p>
              <a:pPr lvl="0" algn="l" defTabSz="1955800">
                <a:lnSpc>
                  <a:spcPct val="90000"/>
                </a:lnSpc>
                <a:spcBef>
                  <a:spcPct val="0"/>
                </a:spcBef>
                <a:spcAft>
                  <a:spcPct val="35000"/>
                </a:spcAft>
              </a:pPr>
              <a:r>
                <a:rPr lang="zh-TW" altLang="en-US" sz="1600" b="1" dirty="0">
                  <a:latin typeface="微軟正黑體" panose="020B0604030504040204" pitchFamily="34" charset="-120"/>
                  <a:ea typeface="微軟正黑體" panose="020B0604030504040204" pitchFamily="34" charset="-120"/>
                </a:rPr>
                <a:t> </a:t>
              </a:r>
              <a:r>
                <a:rPr lang="zh-TW" altLang="en-US" sz="1600" b="1" dirty="0" smtClean="0">
                  <a:latin typeface="微軟正黑體" panose="020B0604030504040204" pitchFamily="34" charset="-120"/>
                  <a:ea typeface="微軟正黑體" panose="020B0604030504040204" pitchFamily="34" charset="-120"/>
                </a:rPr>
                <a:t>                             即時</a:t>
              </a:r>
              <a:r>
                <a:rPr lang="zh-TW" altLang="en-US" sz="1600" b="1" dirty="0">
                  <a:latin typeface="微軟正黑體" panose="020B0604030504040204" pitchFamily="34" charset="-120"/>
                  <a:ea typeface="微軟正黑體" panose="020B0604030504040204" pitchFamily="34" charset="-120"/>
                </a:rPr>
                <a:t>分析</a:t>
              </a:r>
              <a:r>
                <a:rPr lang="en-US" altLang="zh-TW" sz="18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快速核貸</a:t>
              </a:r>
              <a:endParaRPr lang="zh-TW" altLang="en-US" sz="1800" b="1" kern="1200" dirty="0">
                <a:latin typeface="微軟正黑體" panose="020B0604030504040204" pitchFamily="34" charset="-120"/>
                <a:ea typeface="微軟正黑體" panose="020B0604030504040204" pitchFamily="34" charset="-120"/>
              </a:endParaRPr>
            </a:p>
          </p:txBody>
        </p:sp>
        <p:sp>
          <p:nvSpPr>
            <p:cNvPr id="13" name="手繪多邊形 12"/>
            <p:cNvSpPr/>
            <p:nvPr/>
          </p:nvSpPr>
          <p:spPr>
            <a:xfrm>
              <a:off x="6651392" y="2907910"/>
              <a:ext cx="2315573" cy="1015108"/>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507554 w 2537767"/>
                <a:gd name="connsiteY5" fmla="*/ 507554 h 1015107"/>
                <a:gd name="connsiteX6" fmla="*/ 0 w 2537767"/>
                <a:gd name="connsiteY6"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767" h="1015107">
                  <a:moveTo>
                    <a:pt x="0" y="0"/>
                  </a:moveTo>
                  <a:lnTo>
                    <a:pt x="2030214" y="0"/>
                  </a:lnTo>
                  <a:lnTo>
                    <a:pt x="2537767" y="507554"/>
                  </a:lnTo>
                  <a:lnTo>
                    <a:pt x="2030214" y="1015107"/>
                  </a:lnTo>
                  <a:lnTo>
                    <a:pt x="0" y="1015107"/>
                  </a:lnTo>
                  <a:lnTo>
                    <a:pt x="507554" y="507554"/>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3576" tIns="117348" rIns="566227" bIns="117348" numCol="1" spcCol="1270" anchor="ctr" anchorCtr="0">
              <a:noAutofit/>
            </a:bodyPr>
            <a:lstStyle/>
            <a:p>
              <a:pPr lvl="0" algn="ctr" defTabSz="1955800">
                <a:lnSpc>
                  <a:spcPct val="90000"/>
                </a:lnSpc>
                <a:spcBef>
                  <a:spcPct val="0"/>
                </a:spcBef>
                <a:spcAft>
                  <a:spcPct val="35000"/>
                </a:spcAft>
              </a:pPr>
              <a:r>
                <a:rPr lang="zh-TW" altLang="en-US" sz="1600" b="1" dirty="0">
                  <a:latin typeface="微軟正黑體" panose="020B0604030504040204" pitchFamily="34" charset="-120"/>
                  <a:ea typeface="微軟正黑體" panose="020B0604030504040204" pitchFamily="34" charset="-120"/>
                </a:rPr>
                <a:t>創新</a:t>
              </a:r>
              <a:r>
                <a:rPr lang="zh-TW" altLang="en-US" sz="1600" b="1" kern="1200" dirty="0" smtClean="0">
                  <a:latin typeface="微軟正黑體" panose="020B0604030504040204" pitchFamily="34" charset="-120"/>
                  <a:ea typeface="微軟正黑體" panose="020B0604030504040204" pitchFamily="34" charset="-120"/>
                </a:rPr>
                <a:t>支付</a:t>
              </a:r>
              <a:endParaRPr lang="zh-TW" altLang="en-US" sz="1600" b="1" kern="1200" dirty="0">
                <a:latin typeface="微軟正黑體" panose="020B0604030504040204" pitchFamily="34" charset="-120"/>
                <a:ea typeface="微軟正黑體" panose="020B0604030504040204" pitchFamily="34" charset="-120"/>
              </a:endParaRPr>
            </a:p>
          </p:txBody>
        </p:sp>
        <p:sp>
          <p:nvSpPr>
            <p:cNvPr id="11" name="手繪多邊形 10"/>
            <p:cNvSpPr/>
            <p:nvPr/>
          </p:nvSpPr>
          <p:spPr>
            <a:xfrm>
              <a:off x="1991135" y="2921515"/>
              <a:ext cx="1971091" cy="1015108"/>
            </a:xfrm>
            <a:custGeom>
              <a:avLst/>
              <a:gdLst>
                <a:gd name="connsiteX0" fmla="*/ 0 w 2537767"/>
                <a:gd name="connsiteY0" fmla="*/ 0 h 1015107"/>
                <a:gd name="connsiteX1" fmla="*/ 2030214 w 2537767"/>
                <a:gd name="connsiteY1" fmla="*/ 0 h 1015107"/>
                <a:gd name="connsiteX2" fmla="*/ 2537767 w 2537767"/>
                <a:gd name="connsiteY2" fmla="*/ 507554 h 1015107"/>
                <a:gd name="connsiteX3" fmla="*/ 2030214 w 2537767"/>
                <a:gd name="connsiteY3" fmla="*/ 1015107 h 1015107"/>
                <a:gd name="connsiteX4" fmla="*/ 0 w 2537767"/>
                <a:gd name="connsiteY4" fmla="*/ 1015107 h 1015107"/>
                <a:gd name="connsiteX5" fmla="*/ 0 w 2537767"/>
                <a:gd name="connsiteY5" fmla="*/ 0 h 101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767" h="1015107">
                  <a:moveTo>
                    <a:pt x="0" y="0"/>
                  </a:moveTo>
                  <a:lnTo>
                    <a:pt x="2030214" y="0"/>
                  </a:lnTo>
                  <a:lnTo>
                    <a:pt x="2537767" y="507554"/>
                  </a:lnTo>
                  <a:lnTo>
                    <a:pt x="2030214" y="1015107"/>
                  </a:lnTo>
                  <a:lnTo>
                    <a:pt x="0" y="1015107"/>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366" tIns="130683" rIns="319119" bIns="130683" numCol="1" spcCol="1270" anchor="ctr" anchorCtr="0">
              <a:noAutofit/>
            </a:bodyPr>
            <a:lstStyle/>
            <a:p>
              <a:pPr lvl="0" algn="ctr" defTabSz="2178050">
                <a:lnSpc>
                  <a:spcPct val="90000"/>
                </a:lnSpc>
                <a:spcBef>
                  <a:spcPct val="0"/>
                </a:spcBef>
                <a:spcAft>
                  <a:spcPct val="35000"/>
                </a:spcAft>
              </a:pPr>
              <a:r>
                <a:rPr lang="zh-TW" altLang="en-US" sz="1600" b="1" kern="1200" dirty="0" smtClean="0">
                  <a:latin typeface="微軟正黑體" panose="020B0604030504040204" pitchFamily="34" charset="-120"/>
                  <a:ea typeface="微軟正黑體" panose="020B0604030504040204" pitchFamily="34" charset="-120"/>
                </a:rPr>
                <a:t>線上申請</a:t>
              </a:r>
              <a:endParaRPr lang="zh-TW" altLang="en-US" sz="1600" b="1" kern="1200" dirty="0">
                <a:latin typeface="微軟正黑體" panose="020B0604030504040204" pitchFamily="34" charset="-120"/>
                <a:ea typeface="微軟正黑體" panose="020B0604030504040204" pitchFamily="34" charset="-120"/>
              </a:endParaRPr>
            </a:p>
          </p:txBody>
        </p:sp>
      </p:grpSp>
      <p:pic>
        <p:nvPicPr>
          <p:cNvPr id="40966"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6135" y="3371195"/>
            <a:ext cx="1053613" cy="2035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bwMode="auto">
          <a:xfrm>
            <a:off x="2363746" y="3988075"/>
            <a:ext cx="3240231" cy="1477328"/>
          </a:xfrm>
          <a:prstGeom prst="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marL="285750" lvl="0" indent="-285750" algn="l">
              <a:buFont typeface="Wingdings" panose="05000000000000000000" pitchFamily="2" charset="2"/>
              <a:buChar char="n"/>
            </a:pPr>
            <a:r>
              <a:rPr lang="zh-TW" altLang="en-US" dirty="0">
                <a:solidFill>
                  <a:srgbClr val="000000"/>
                </a:solidFill>
                <a:latin typeface="微軟正黑體" panose="020B0604030504040204" pitchFamily="34" charset="-120"/>
                <a:ea typeface="微軟正黑體" panose="020B0604030504040204" pitchFamily="34" charset="-120"/>
              </a:rPr>
              <a:t>即時分析：利用非傳統數據</a:t>
            </a:r>
            <a:r>
              <a:rPr lang="en-US" altLang="zh-TW" dirty="0">
                <a:solidFill>
                  <a:srgbClr val="000000"/>
                </a:solidFill>
                <a:latin typeface="微軟正黑體" panose="020B0604030504040204" pitchFamily="34" charset="-120"/>
                <a:ea typeface="微軟正黑體" panose="020B0604030504040204" pitchFamily="34" charset="-120"/>
              </a:rPr>
              <a:t>(</a:t>
            </a:r>
            <a:r>
              <a:rPr lang="zh-TW" altLang="en-US" dirty="0">
                <a:solidFill>
                  <a:srgbClr val="000000"/>
                </a:solidFill>
                <a:latin typeface="微軟正黑體" panose="020B0604030504040204" pitchFamily="34" charset="-120"/>
                <a:ea typeface="微軟正黑體" panose="020B0604030504040204" pitchFamily="34" charset="-120"/>
              </a:rPr>
              <a:t>購物內容、社群網絡等</a:t>
            </a:r>
            <a:r>
              <a:rPr lang="en-US" altLang="zh-TW" dirty="0">
                <a:solidFill>
                  <a:srgbClr val="000000"/>
                </a:solidFill>
                <a:latin typeface="微軟正黑體" panose="020B0604030504040204" pitchFamily="34" charset="-120"/>
                <a:ea typeface="微軟正黑體" panose="020B0604030504040204" pitchFamily="34" charset="-120"/>
              </a:rPr>
              <a:t>)</a:t>
            </a:r>
            <a:r>
              <a:rPr lang="zh-TW" altLang="en-US" dirty="0">
                <a:solidFill>
                  <a:srgbClr val="000000"/>
                </a:solidFill>
                <a:latin typeface="微軟正黑體" panose="020B0604030504040204" pitchFamily="34" charset="-120"/>
                <a:ea typeface="微軟正黑體" panose="020B0604030504040204" pitchFamily="34" charset="-120"/>
              </a:rPr>
              <a:t>，透過演算法判斷貸款申請者的信用、貸款利率、可貸額度等</a:t>
            </a:r>
            <a:endParaRPr lang="en-US" altLang="zh-TW" dirty="0">
              <a:solidFill>
                <a:srgbClr val="000000"/>
              </a:solidFill>
              <a:latin typeface="微軟正黑體" panose="020B0604030504040204" pitchFamily="34" charset="-120"/>
              <a:ea typeface="微軟正黑體" panose="020B0604030504040204" pitchFamily="34" charset="-120"/>
            </a:endParaRPr>
          </a:p>
          <a:p>
            <a:pPr marL="285750" lvl="0" indent="-285750" algn="l">
              <a:buFont typeface="Wingdings" panose="05000000000000000000" pitchFamily="2" charset="2"/>
              <a:buChar char="n"/>
            </a:pPr>
            <a:r>
              <a:rPr lang="zh-TW" altLang="en-US" dirty="0">
                <a:solidFill>
                  <a:srgbClr val="000000"/>
                </a:solidFill>
                <a:latin typeface="微軟正黑體" panose="020B0604030504040204" pitchFamily="34" charset="-120"/>
                <a:ea typeface="微軟正黑體" panose="020B0604030504040204" pitchFamily="34" charset="-120"/>
              </a:rPr>
              <a:t>快速核貸：消費者送出申請後，數分鐘內即可知道是否通過核貸</a:t>
            </a:r>
            <a:endParaRPr lang="en-US" altLang="zh-TW" dirty="0">
              <a:solidFill>
                <a:srgbClr val="000000"/>
              </a:solidFill>
              <a:latin typeface="微軟正黑體" panose="020B0604030504040204" pitchFamily="34" charset="-120"/>
              <a:ea typeface="微軟正黑體" panose="020B0604030504040204" pitchFamily="34" charset="-120"/>
            </a:endParaRPr>
          </a:p>
        </p:txBody>
      </p:sp>
      <p:sp>
        <p:nvSpPr>
          <p:cNvPr id="14" name="矩形 13"/>
          <p:cNvSpPr/>
          <p:nvPr/>
        </p:nvSpPr>
        <p:spPr>
          <a:xfrm>
            <a:off x="548171" y="1780711"/>
            <a:ext cx="5934771" cy="307777"/>
          </a:xfrm>
          <a:prstGeom prst="rect">
            <a:avLst/>
          </a:prstGeom>
        </p:spPr>
        <p:txBody>
          <a:bodyPr wrap="square">
            <a:spAutoFit/>
          </a:bodyPr>
          <a:lstStyle/>
          <a:p>
            <a:pPr algn="l"/>
            <a:r>
              <a:rPr lang="zh-TW" altLang="en-US" dirty="0">
                <a:latin typeface="微軟正黑體" panose="020B0604030504040204" pitchFamily="34" charset="-120"/>
                <a:ea typeface="微軟正黑體" panose="020B0604030504040204" pitchFamily="34" charset="-120"/>
              </a:rPr>
              <a:t>消費者在線上購物時，不必透過信用卡也能使用</a:t>
            </a:r>
            <a:r>
              <a:rPr lang="en-US" altLang="zh-TW" dirty="0">
                <a:latin typeface="微軟正黑體" panose="020B0604030504040204" pitchFamily="34" charset="-120"/>
                <a:ea typeface="微軟正黑體" panose="020B0604030504040204" pitchFamily="34" charset="-120"/>
              </a:rPr>
              <a:t>Affirm</a:t>
            </a:r>
            <a:r>
              <a:rPr lang="zh-TW" altLang="en-US" dirty="0">
                <a:latin typeface="微軟正黑體" panose="020B0604030504040204" pitchFamily="34" charset="-120"/>
                <a:ea typeface="微軟正黑體" panose="020B0604030504040204" pitchFamily="34" charset="-120"/>
              </a:rPr>
              <a:t>取得分期付款服務</a:t>
            </a:r>
          </a:p>
        </p:txBody>
      </p:sp>
      <p:sp>
        <p:nvSpPr>
          <p:cNvPr id="23" name="矩形 22"/>
          <p:cNvSpPr/>
          <p:nvPr/>
        </p:nvSpPr>
        <p:spPr bwMode="auto">
          <a:xfrm>
            <a:off x="519819" y="4203519"/>
            <a:ext cx="1622595" cy="1046440"/>
          </a:xfrm>
          <a:prstGeom prst="rect">
            <a:avLst/>
          </a:prstGeom>
          <a:solidFill>
            <a:schemeClr val="accent1"/>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lvl="0" algn="l"/>
            <a:r>
              <a:rPr lang="zh-TW" altLang="en-US" dirty="0" smtClean="0">
                <a:solidFill>
                  <a:srgbClr val="000000"/>
                </a:solidFill>
                <a:latin typeface="微軟正黑體" panose="020B0604030504040204" pitchFamily="34" charset="-120"/>
                <a:ea typeface="微軟正黑體" panose="020B0604030504040204" pitchFamily="34" charset="-120"/>
              </a:rPr>
              <a:t>消費者於線上購物平台結帳時，向</a:t>
            </a:r>
            <a:r>
              <a:rPr lang="en-US" altLang="zh-TW" sz="1200" dirty="0" smtClean="0">
                <a:solidFill>
                  <a:srgbClr val="000000"/>
                </a:solidFill>
                <a:latin typeface="微軟正黑體" panose="020B0604030504040204" pitchFamily="34" charset="-120"/>
                <a:ea typeface="微軟正黑體" panose="020B0604030504040204" pitchFamily="34" charset="-120"/>
              </a:rPr>
              <a:t>Affirm</a:t>
            </a:r>
            <a:r>
              <a:rPr lang="zh-TW" altLang="en-US" dirty="0" smtClean="0">
                <a:solidFill>
                  <a:srgbClr val="000000"/>
                </a:solidFill>
                <a:latin typeface="微軟正黑體" panose="020B0604030504040204" pitchFamily="34" charset="-120"/>
                <a:ea typeface="微軟正黑體" panose="020B0604030504040204" pitchFamily="34" charset="-120"/>
              </a:rPr>
              <a:t>申請分期付款需求</a:t>
            </a:r>
            <a:endParaRPr lang="en-US" altLang="zh-TW" dirty="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88171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1204" y="1160562"/>
            <a:ext cx="3775393"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將觸手伸向龐大的無銀行帳戶或信用不良人口</a:t>
            </a:r>
          </a:p>
        </p:txBody>
      </p:sp>
      <p:sp>
        <p:nvSpPr>
          <p:cNvPr id="4" name="矩形 3"/>
          <p:cNvSpPr/>
          <p:nvPr/>
        </p:nvSpPr>
        <p:spPr>
          <a:xfrm>
            <a:off x="741204" y="1579544"/>
            <a:ext cx="4953000" cy="954107"/>
          </a:xfrm>
          <a:prstGeom prst="rect">
            <a:avLst/>
          </a:prstGeom>
        </p:spPr>
        <p:txBody>
          <a:bodyPr>
            <a:spAutoFit/>
          </a:bodyPr>
          <a:lstStyle/>
          <a:p>
            <a:pPr algn="l"/>
            <a:r>
              <a:rPr lang="en-US" altLang="zh-TW" dirty="0" smtClean="0">
                <a:latin typeface="微軟正黑體" panose="020B0604030504040204" pitchFamily="34" charset="-120"/>
                <a:ea typeface="微軟正黑體" panose="020B0604030504040204" pitchFamily="34" charset="-120"/>
              </a:rPr>
              <a:t>Amazon</a:t>
            </a:r>
            <a:r>
              <a:rPr lang="zh-TW" altLang="en-US" dirty="0" smtClean="0">
                <a:latin typeface="微軟正黑體" panose="020B0604030504040204" pitchFamily="34" charset="-120"/>
                <a:ea typeface="微軟正黑體" panose="020B0604030504040204" pitchFamily="34" charset="-120"/>
              </a:rPr>
              <a:t>與</a:t>
            </a:r>
            <a:r>
              <a:rPr lang="zh-TW" altLang="en-US" dirty="0">
                <a:latin typeface="微軟正黑體" panose="020B0604030504040204" pitchFamily="34" charset="-120"/>
                <a:ea typeface="微軟正黑體" panose="020B0604030504040204" pitchFamily="34" charset="-120"/>
              </a:rPr>
              <a:t>純網銀</a:t>
            </a:r>
            <a:r>
              <a:rPr lang="en-US" altLang="zh-TW" dirty="0">
                <a:latin typeface="微軟正黑體" panose="020B0604030504040204" pitchFamily="34" charset="-120"/>
                <a:ea typeface="微軟正黑體" panose="020B0604030504040204" pitchFamily="34" charset="-120"/>
              </a:rPr>
              <a:t>Synchrony</a:t>
            </a:r>
            <a:r>
              <a:rPr lang="zh-TW" altLang="en-US" dirty="0">
                <a:latin typeface="微軟正黑體" panose="020B0604030504040204" pitchFamily="34" charset="-120"/>
                <a:ea typeface="微軟正黑體" panose="020B0604030504040204" pitchFamily="34" charset="-120"/>
              </a:rPr>
              <a:t>銀行攜手</a:t>
            </a:r>
            <a:r>
              <a:rPr lang="zh-TW" altLang="en-US" dirty="0" smtClean="0">
                <a:latin typeface="微軟正黑體" panose="020B0604030504040204" pitchFamily="34" charset="-120"/>
                <a:ea typeface="微軟正黑體" panose="020B0604030504040204" pitchFamily="34" charset="-120"/>
              </a:rPr>
              <a:t>合作，</a:t>
            </a:r>
            <a:r>
              <a:rPr lang="zh-TW" altLang="en-US" dirty="0">
                <a:latin typeface="微軟正黑體" panose="020B0604030504040204" pitchFamily="34" charset="-120"/>
                <a:ea typeface="微軟正黑體" panose="020B0604030504040204" pitchFamily="34" charset="-120"/>
              </a:rPr>
              <a:t>推出「亞馬遜信用建立」計畫</a:t>
            </a:r>
            <a:r>
              <a:rPr lang="zh-TW" altLang="en-US" dirty="0" smtClean="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向信用欠佳民眾核發擔保型</a:t>
            </a:r>
            <a:r>
              <a:rPr lang="zh-TW" altLang="en-US" dirty="0" smtClean="0">
                <a:latin typeface="微軟正黑體" panose="020B0604030504040204" pitchFamily="34" charset="-120"/>
                <a:ea typeface="微軟正黑體" panose="020B0604030504040204" pitchFamily="34" charset="-120"/>
              </a:rPr>
              <a:t>信用卡，</a:t>
            </a:r>
            <a:r>
              <a:rPr lang="zh-TW" altLang="en-US" dirty="0">
                <a:latin typeface="微軟正黑體" panose="020B0604030504040204" pitchFamily="34" charset="-120"/>
                <a:ea typeface="微軟正黑體" panose="020B0604030504040204" pitchFamily="34" charset="-120"/>
              </a:rPr>
              <a:t>幫他們建立信用紀錄。持新卡</a:t>
            </a:r>
            <a:r>
              <a:rPr lang="zh-TW" altLang="en-US" dirty="0" smtClean="0">
                <a:latin typeface="微軟正黑體" panose="020B0604030504040204" pitchFamily="34" charset="-120"/>
                <a:ea typeface="微軟正黑體" panose="020B0604030504040204" pitchFamily="34" charset="-120"/>
              </a:rPr>
              <a:t>在</a:t>
            </a:r>
            <a:r>
              <a:rPr lang="en-US" altLang="zh-TW" dirty="0" smtClean="0">
                <a:latin typeface="微軟正黑體" panose="020B0604030504040204" pitchFamily="34" charset="-120"/>
                <a:ea typeface="微軟正黑體" panose="020B0604030504040204" pitchFamily="34" charset="-120"/>
              </a:rPr>
              <a:t>Amazon</a:t>
            </a:r>
            <a:r>
              <a:rPr lang="zh-TW" altLang="en-US" dirty="0" smtClean="0">
                <a:latin typeface="微軟正黑體" panose="020B0604030504040204" pitchFamily="34" charset="-120"/>
                <a:ea typeface="微軟正黑體" panose="020B0604030504040204" pitchFamily="34" charset="-120"/>
              </a:rPr>
              <a:t>購物</a:t>
            </a:r>
            <a:r>
              <a:rPr lang="zh-TW" altLang="en-US" dirty="0">
                <a:latin typeface="微軟正黑體" panose="020B0604030504040204" pitchFamily="34" charset="-120"/>
                <a:ea typeface="微軟正黑體" panose="020B0604030504040204" pitchFamily="34" charset="-120"/>
              </a:rPr>
              <a:t>時，可享有與</a:t>
            </a:r>
            <a:r>
              <a:rPr lang="en-US" altLang="zh-TW" dirty="0">
                <a:latin typeface="微軟正黑體" panose="020B0604030504040204" pitchFamily="34" charset="-120"/>
                <a:ea typeface="微軟正黑體" panose="020B0604030504040204" pitchFamily="34" charset="-120"/>
              </a:rPr>
              <a:t>Prime</a:t>
            </a:r>
            <a:r>
              <a:rPr lang="zh-TW" altLang="en-US" dirty="0">
                <a:latin typeface="微軟正黑體" panose="020B0604030504040204" pitchFamily="34" charset="-120"/>
                <a:ea typeface="微軟正黑體" panose="020B0604030504040204" pitchFamily="34" charset="-120"/>
              </a:rPr>
              <a:t>會員相同的</a:t>
            </a:r>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現金回饋。</a:t>
            </a:r>
          </a:p>
        </p:txBody>
      </p:sp>
      <p:sp>
        <p:nvSpPr>
          <p:cNvPr id="6" name="矩形 5"/>
          <p:cNvSpPr/>
          <p:nvPr/>
        </p:nvSpPr>
        <p:spPr bwMode="auto">
          <a:xfrm>
            <a:off x="361950" y="3274959"/>
            <a:ext cx="1038225" cy="612000"/>
          </a:xfrm>
          <a:prstGeom prst="rect">
            <a:avLst/>
          </a:prstGeom>
          <a:solidFill>
            <a:srgbClr val="338D85"/>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ctr" anchorCtr="0" compatLnSpc="1">
            <a:prstTxWarp prst="textNoShape">
              <a:avLst/>
            </a:prstTxWarp>
            <a:spAutoFit/>
          </a:bodyPr>
          <a:lstStyle/>
          <a:p>
            <a:pPr marL="0" marR="0" indent="0" algn="ctr" defTabSz="889000" rtl="0" eaLnBrk="1" fontAlgn="base" latinLnBrk="0" hangingPunct="1"/>
            <a:r>
              <a:rPr kumimoji="0" lang="zh-TW" altLang="en-US" sz="1400" b="1" i="0" u="none" strike="noStrike" cap="none" normalizeH="0" baseline="0" dirty="0" smtClean="0">
                <a:solidFill>
                  <a:schemeClr val="bg1"/>
                </a:solidFill>
                <a:effectLst/>
                <a:latin typeface="微軟正黑體" panose="020B0604030504040204" pitchFamily="34" charset="-120"/>
                <a:ea typeface="微軟正黑體" panose="020B0604030504040204" pitchFamily="34" charset="-120"/>
              </a:rPr>
              <a:t>建立信用</a:t>
            </a:r>
          </a:p>
        </p:txBody>
      </p:sp>
      <p:sp>
        <p:nvSpPr>
          <p:cNvPr id="8" name="矩形 7"/>
          <p:cNvSpPr/>
          <p:nvPr/>
        </p:nvSpPr>
        <p:spPr bwMode="auto">
          <a:xfrm>
            <a:off x="361950" y="4115886"/>
            <a:ext cx="1038225" cy="1044000"/>
          </a:xfrm>
          <a:prstGeom prst="rect">
            <a:avLst/>
          </a:prstGeom>
          <a:solidFill>
            <a:srgbClr val="338D85"/>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ctr" anchorCtr="0" compatLnSpc="1">
            <a:prstTxWarp prst="textNoShape">
              <a:avLst/>
            </a:prstTxWarp>
            <a:spAutoFit/>
          </a:bodyPr>
          <a:lstStyle/>
          <a:p>
            <a:pPr marL="0" marR="0" indent="0" algn="ctr" defTabSz="889000" rtl="0" eaLnBrk="1" fontAlgn="base" latinLnBrk="0" hangingPunct="1"/>
            <a:r>
              <a:rPr lang="zh-TW" altLang="en-US" b="1" dirty="0">
                <a:solidFill>
                  <a:schemeClr val="bg1"/>
                </a:solidFill>
                <a:latin typeface="微軟正黑體" panose="020B0604030504040204" pitchFamily="34" charset="-120"/>
                <a:ea typeface="微軟正黑體" panose="020B0604030504040204" pitchFamily="34" charset="-120"/>
              </a:rPr>
              <a:t>提升</a:t>
            </a:r>
            <a:r>
              <a:rPr kumimoji="0" lang="zh-TW" altLang="en-US" sz="1400" b="1" i="0" u="none" strike="noStrike" cap="none" normalizeH="0" baseline="0" dirty="0" smtClean="0">
                <a:solidFill>
                  <a:schemeClr val="bg1"/>
                </a:solidFill>
                <a:effectLst/>
                <a:latin typeface="微軟正黑體" panose="020B0604030504040204" pitchFamily="34" charset="-120"/>
                <a:ea typeface="微軟正黑體" panose="020B0604030504040204" pitchFamily="34" charset="-120"/>
              </a:rPr>
              <a:t>信用</a:t>
            </a:r>
          </a:p>
        </p:txBody>
      </p:sp>
      <p:sp>
        <p:nvSpPr>
          <p:cNvPr id="7" name="矩形 6"/>
          <p:cNvSpPr/>
          <p:nvPr/>
        </p:nvSpPr>
        <p:spPr bwMode="auto">
          <a:xfrm>
            <a:off x="1600200" y="3294009"/>
            <a:ext cx="3516472" cy="615553"/>
          </a:xfrm>
          <a:prstGeom prst="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algn="l" defTabSz="889000"/>
            <a:r>
              <a:rPr lang="zh-TW" altLang="en-US" dirty="0">
                <a:latin typeface="微軟正黑體" panose="020B0604030504040204" pitchFamily="34" charset="-120"/>
                <a:ea typeface="微軟正黑體" panose="020B0604030504040204" pitchFamily="34" charset="-120"/>
              </a:rPr>
              <a:t>持卡人需存入</a:t>
            </a:r>
            <a:r>
              <a:rPr lang="en-US" altLang="zh-TW" dirty="0">
                <a:latin typeface="微軟正黑體" panose="020B0604030504040204" pitchFamily="34" charset="-120"/>
                <a:ea typeface="微軟正黑體" panose="020B0604030504040204" pitchFamily="34" charset="-120"/>
              </a:rPr>
              <a:t>100</a:t>
            </a:r>
            <a:r>
              <a:rPr lang="zh-TW" altLang="en-US" dirty="0">
                <a:latin typeface="微軟正黑體" panose="020B0604030504040204" pitchFamily="34" charset="-120"/>
                <a:ea typeface="微軟正黑體" panose="020B0604030504040204" pitchFamily="34" charset="-120"/>
              </a:rPr>
              <a:t>至</a:t>
            </a:r>
            <a:r>
              <a:rPr lang="en-US" altLang="zh-TW" dirty="0">
                <a:latin typeface="微軟正黑體" panose="020B0604030504040204" pitchFamily="34" charset="-120"/>
                <a:ea typeface="微軟正黑體" panose="020B0604030504040204" pitchFamily="34" charset="-120"/>
              </a:rPr>
              <a:t>1,000</a:t>
            </a:r>
            <a:r>
              <a:rPr lang="zh-TW" altLang="en-US" dirty="0">
                <a:latin typeface="微軟正黑體" panose="020B0604030504040204" pitchFamily="34" charset="-120"/>
                <a:ea typeface="微軟正黑體" panose="020B0604030504040204" pitchFamily="34" charset="-120"/>
              </a:rPr>
              <a:t>美元不等的</a:t>
            </a:r>
            <a:r>
              <a:rPr lang="zh-TW" altLang="en-US" dirty="0" smtClean="0">
                <a:latin typeface="微軟正黑體" panose="020B0604030504040204" pitchFamily="34" charset="-120"/>
                <a:ea typeface="微軟正黑體" panose="020B0604030504040204" pitchFamily="34" charset="-120"/>
              </a:rPr>
              <a:t>保證金，用來建立</a:t>
            </a:r>
            <a:r>
              <a:rPr lang="zh-TW" altLang="en-US" dirty="0">
                <a:latin typeface="微軟正黑體" panose="020B0604030504040204" pitchFamily="34" charset="-120"/>
                <a:ea typeface="微軟正黑體" panose="020B0604030504040204" pitchFamily="34" charset="-120"/>
              </a:rPr>
              <a:t>信用額度</a:t>
            </a:r>
          </a:p>
        </p:txBody>
      </p:sp>
      <p:sp>
        <p:nvSpPr>
          <p:cNvPr id="12" name="矩形 11"/>
          <p:cNvSpPr/>
          <p:nvPr/>
        </p:nvSpPr>
        <p:spPr bwMode="auto">
          <a:xfrm>
            <a:off x="1600200" y="4121167"/>
            <a:ext cx="3516472" cy="1046440"/>
          </a:xfrm>
          <a:prstGeom prst="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marL="285750" indent="-285750" algn="l" defTabSz="889000">
              <a:buFont typeface="Wingdings" panose="05000000000000000000" pitchFamily="2" charset="2"/>
              <a:buChar char="l"/>
            </a:pPr>
            <a:r>
              <a:rPr lang="zh-TW" altLang="en-US" dirty="0" smtClean="0">
                <a:latin typeface="微軟正黑體" panose="020B0604030504040204" pitchFamily="34" charset="-120"/>
                <a:ea typeface="微軟正黑體" panose="020B0604030504040204" pitchFamily="34" charset="-120"/>
              </a:rPr>
              <a:t>可在</a:t>
            </a:r>
            <a:r>
              <a:rPr lang="zh-TW" altLang="en-US" dirty="0">
                <a:latin typeface="微軟正黑體" panose="020B0604030504040204" pitchFamily="34" charset="-120"/>
                <a:ea typeface="微軟正黑體" panose="020B0604030504040204" pitchFamily="34" charset="-120"/>
              </a:rPr>
              <a:t>環聯（</a:t>
            </a:r>
            <a:r>
              <a:rPr lang="en-US" altLang="zh-TW" dirty="0">
                <a:latin typeface="微軟正黑體" panose="020B0604030504040204" pitchFamily="34" charset="-120"/>
                <a:ea typeface="微軟正黑體" panose="020B0604030504040204" pitchFamily="34" charset="-120"/>
              </a:rPr>
              <a:t>TransUnion</a:t>
            </a:r>
            <a:r>
              <a:rPr lang="zh-TW" altLang="en-US" dirty="0" smtClean="0">
                <a:latin typeface="微軟正黑體" panose="020B0604030504040204" pitchFamily="34" charset="-120"/>
                <a:ea typeface="微軟正黑體" panose="020B0604030504040204" pitchFamily="34" charset="-120"/>
              </a:rPr>
              <a:t>）免費</a:t>
            </a:r>
            <a:r>
              <a:rPr lang="zh-TW" altLang="en-US" dirty="0">
                <a:latin typeface="微軟正黑體" panose="020B0604030504040204" pitchFamily="34" charset="-120"/>
                <a:ea typeface="微軟正黑體" panose="020B0604030504040204" pitchFamily="34" charset="-120"/>
              </a:rPr>
              <a:t>線上</a:t>
            </a:r>
            <a:r>
              <a:rPr lang="zh-TW" altLang="en-US" dirty="0" smtClean="0">
                <a:latin typeface="微軟正黑體" panose="020B0604030504040204" pitchFamily="34" charset="-120"/>
                <a:ea typeface="微軟正黑體" panose="020B0604030504040204" pitchFamily="34" charset="-120"/>
              </a:rPr>
              <a:t>查閱</a:t>
            </a:r>
            <a:r>
              <a:rPr lang="zh-TW" altLang="en-US" dirty="0">
                <a:latin typeface="微軟正黑體" panose="020B0604030504040204" pitchFamily="34" charset="-120"/>
                <a:ea typeface="微軟正黑體" panose="020B0604030504040204" pitchFamily="34" charset="-120"/>
              </a:rPr>
              <a:t>個人信用</a:t>
            </a:r>
            <a:r>
              <a:rPr lang="zh-TW" altLang="en-US" dirty="0" smtClean="0">
                <a:latin typeface="微軟正黑體" panose="020B0604030504040204" pitchFamily="34" charset="-120"/>
                <a:ea typeface="微軟正黑體" panose="020B0604030504040204" pitchFamily="34" charset="-120"/>
              </a:rPr>
              <a:t>分數</a:t>
            </a:r>
            <a:endParaRPr lang="en-US" altLang="zh-TW" dirty="0" smtClean="0">
              <a:latin typeface="微軟正黑體" panose="020B0604030504040204" pitchFamily="34" charset="-120"/>
              <a:ea typeface="微軟正黑體" panose="020B0604030504040204" pitchFamily="34" charset="-120"/>
            </a:endParaRPr>
          </a:p>
          <a:p>
            <a:pPr marL="285750" indent="-285750" algn="l" defTabSz="889000">
              <a:buFont typeface="Wingdings" panose="05000000000000000000" pitchFamily="2" charset="2"/>
              <a:buChar char="l"/>
            </a:pPr>
            <a:r>
              <a:rPr lang="zh-TW" altLang="en-US" dirty="0" smtClean="0">
                <a:latin typeface="微軟正黑體" panose="020B0604030504040204" pitchFamily="34" charset="-120"/>
                <a:ea typeface="微軟正黑體" panose="020B0604030504040204" pitchFamily="34" charset="-120"/>
              </a:rPr>
              <a:t>透過</a:t>
            </a:r>
            <a:r>
              <a:rPr lang="zh-TW" altLang="en-US" dirty="0">
                <a:latin typeface="微軟正黑體" panose="020B0604030504040204" pitchFamily="34" charset="-120"/>
                <a:ea typeface="微軟正黑體" panose="020B0604030504040204" pitchFamily="34" charset="-120"/>
              </a:rPr>
              <a:t>模擬器了解不同活動如何影響分數</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marL="285750" indent="-285750" algn="l" defTabSz="889000">
              <a:buFont typeface="Wingdings" panose="05000000000000000000" pitchFamily="2" charset="2"/>
              <a:buChar char="l"/>
            </a:pPr>
            <a:r>
              <a:rPr lang="zh-TW" altLang="en-US" dirty="0" smtClean="0">
                <a:latin typeface="微軟正黑體" panose="020B0604030504040204" pitchFamily="34" charset="-120"/>
                <a:ea typeface="微軟正黑體" panose="020B0604030504040204" pitchFamily="34" charset="-120"/>
              </a:rPr>
              <a:t>提升</a:t>
            </a:r>
            <a:r>
              <a:rPr lang="zh-TW" altLang="en-US" dirty="0">
                <a:latin typeface="微軟正黑體" panose="020B0604030504040204" pitchFamily="34" charset="-120"/>
                <a:ea typeface="微軟正黑體" panose="020B0604030504040204" pitchFamily="34" charset="-120"/>
              </a:rPr>
              <a:t>信用分數的信用</a:t>
            </a:r>
            <a:r>
              <a:rPr lang="zh-TW" altLang="en-US" dirty="0" smtClean="0">
                <a:latin typeface="微軟正黑體" panose="020B0604030504040204" pitchFamily="34" charset="-120"/>
                <a:ea typeface="微軟正黑體" panose="020B0604030504040204" pitchFamily="34" charset="-120"/>
              </a:rPr>
              <a:t>教育</a:t>
            </a:r>
            <a:r>
              <a:rPr lang="zh-TW" altLang="en-US" dirty="0">
                <a:latin typeface="微軟正黑體" panose="020B0604030504040204" pitchFamily="34" charset="-120"/>
                <a:ea typeface="微軟正黑體" panose="020B0604030504040204" pitchFamily="34" charset="-120"/>
              </a:rPr>
              <a:t>資源</a:t>
            </a:r>
          </a:p>
        </p:txBody>
      </p:sp>
      <p:sp>
        <p:nvSpPr>
          <p:cNvPr id="13" name="矩形 12"/>
          <p:cNvSpPr/>
          <p:nvPr/>
        </p:nvSpPr>
        <p:spPr bwMode="auto">
          <a:xfrm>
            <a:off x="1609725" y="5364803"/>
            <a:ext cx="3516472" cy="830997"/>
          </a:xfrm>
          <a:prstGeom prst="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algn="l" defTabSz="889000"/>
            <a:r>
              <a:rPr lang="zh-TW" altLang="en-US" dirty="0">
                <a:latin typeface="微軟正黑體" panose="020B0604030504040204" pitchFamily="34" charset="-120"/>
                <a:ea typeface="微軟正黑體" panose="020B0604030504040204" pitchFamily="34" charset="-120"/>
              </a:rPr>
              <a:t>最短七個月，就可以升級</a:t>
            </a:r>
            <a:r>
              <a:rPr lang="zh-TW" altLang="en-US" dirty="0" smtClean="0">
                <a:latin typeface="微軟正黑體" panose="020B0604030504040204" pitchFamily="34" charset="-120"/>
                <a:ea typeface="微軟正黑體" panose="020B0604030504040204" pitchFamily="34" charset="-120"/>
              </a:rPr>
              <a:t>為</a:t>
            </a:r>
            <a:r>
              <a:rPr lang="zh-TW" altLang="en-US" dirty="0">
                <a:latin typeface="微軟正黑體" panose="020B0604030504040204" pitchFamily="34" charset="-120"/>
                <a:ea typeface="微軟正黑體" panose="020B0604030504040204" pitchFamily="34" charset="-120"/>
              </a:rPr>
              <a:t>無</a:t>
            </a:r>
            <a:r>
              <a:rPr lang="zh-TW" altLang="en-US" dirty="0" smtClean="0">
                <a:latin typeface="微軟正黑體" panose="020B0604030504040204" pitchFamily="34" charset="-120"/>
                <a:ea typeface="微軟正黑體" panose="020B0604030504040204" pitchFamily="34" charset="-120"/>
              </a:rPr>
              <a:t>擔保</a:t>
            </a:r>
            <a:r>
              <a:rPr lang="zh-TW" altLang="en-US" dirty="0">
                <a:latin typeface="微軟正黑體" panose="020B0604030504040204" pitchFamily="34" charset="-120"/>
                <a:ea typeface="微軟正黑體" panose="020B0604030504040204" pitchFamily="34" charset="-120"/>
              </a:rPr>
              <a:t>的亞馬遜信用卡用戶，屆時將退還最初繳交的那筆</a:t>
            </a:r>
            <a:r>
              <a:rPr lang="zh-TW" altLang="en-US" dirty="0" smtClean="0">
                <a:latin typeface="微軟正黑體" panose="020B0604030504040204" pitchFamily="34" charset="-120"/>
                <a:ea typeface="微軟正黑體" panose="020B0604030504040204" pitchFamily="34" charset="-120"/>
              </a:rPr>
              <a:t>保證金</a:t>
            </a:r>
            <a:endParaRPr lang="zh-TW" altLang="en-US" dirty="0">
              <a:latin typeface="微軟正黑體" panose="020B0604030504040204" pitchFamily="34" charset="-120"/>
              <a:ea typeface="微軟正黑體" panose="020B0604030504040204" pitchFamily="34" charset="-120"/>
            </a:endParaRPr>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913" y="3027309"/>
            <a:ext cx="3386137" cy="2932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bwMode="auto">
          <a:xfrm>
            <a:off x="366712" y="5372601"/>
            <a:ext cx="1038225" cy="828000"/>
          </a:xfrm>
          <a:prstGeom prst="rect">
            <a:avLst/>
          </a:prstGeom>
          <a:solidFill>
            <a:srgbClr val="338D85"/>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ctr" anchorCtr="0" compatLnSpc="1">
            <a:prstTxWarp prst="textNoShape">
              <a:avLst/>
            </a:prstTxWarp>
            <a:spAutoFit/>
          </a:bodyPr>
          <a:lstStyle/>
          <a:p>
            <a:pPr marL="0" marR="0" indent="0" algn="ctr" defTabSz="889000" rtl="0" eaLnBrk="1" fontAlgn="base" latinLnBrk="0" hangingPunct="1"/>
            <a:r>
              <a:rPr lang="zh-TW" altLang="en-US" b="1" dirty="0">
                <a:solidFill>
                  <a:schemeClr val="bg1"/>
                </a:solidFill>
                <a:latin typeface="微軟正黑體" panose="020B0604030504040204" pitchFamily="34" charset="-120"/>
                <a:ea typeface="微軟正黑體" panose="020B0604030504040204" pitchFamily="34" charset="-120"/>
              </a:rPr>
              <a:t>提升</a:t>
            </a:r>
            <a:r>
              <a:rPr kumimoji="0" lang="zh-TW" altLang="en-US" sz="1400" b="1" i="0" u="none" strike="noStrike" cap="none" normalizeH="0" baseline="0" dirty="0" smtClean="0">
                <a:solidFill>
                  <a:schemeClr val="bg1"/>
                </a:solidFill>
                <a:effectLst/>
                <a:latin typeface="微軟正黑體" panose="020B0604030504040204" pitchFamily="34" charset="-120"/>
                <a:ea typeface="微軟正黑體" panose="020B0604030504040204" pitchFamily="34" charset="-120"/>
              </a:rPr>
              <a:t>信用</a:t>
            </a:r>
          </a:p>
        </p:txBody>
      </p:sp>
    </p:spTree>
    <p:extLst>
      <p:ext uri="{BB962C8B-B14F-4D97-AF65-F5344CB8AC3E}">
        <p14:creationId xmlns:p14="http://schemas.microsoft.com/office/powerpoint/2010/main" val="217982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C1E97DE9-4E2F-6144-822F-FA3A5D373CE6}"/>
              </a:ext>
            </a:extLst>
          </p:cNvPr>
          <p:cNvSpPr/>
          <p:nvPr/>
        </p:nvSpPr>
        <p:spPr>
          <a:xfrm>
            <a:off x="1875251" y="1591622"/>
            <a:ext cx="4953000" cy="1169551"/>
          </a:xfrm>
          <a:prstGeom prst="rect">
            <a:avLst/>
          </a:prstGeom>
        </p:spPr>
        <p:txBody>
          <a:bodyPr>
            <a:spAutoFit/>
          </a:bodyPr>
          <a:lstStyle/>
          <a:p>
            <a:pPr algn="l"/>
            <a:r>
              <a:rPr lang="zh-TW" altLang="en-US" dirty="0">
                <a:solidFill>
                  <a:srgbClr val="4A4A4A"/>
                </a:solidFill>
                <a:latin typeface="Helvetica Neue" panose="02000503000000020004" pitchFamily="2" charset="0"/>
              </a:rPr>
              <a:t>去年推出的</a:t>
            </a:r>
            <a:r>
              <a:rPr lang="en-US" altLang="zh-TW" dirty="0">
                <a:solidFill>
                  <a:srgbClr val="4A4A4A"/>
                </a:solidFill>
                <a:latin typeface="Helvetica Neue" panose="02000503000000020004" pitchFamily="2" charset="0"/>
              </a:rPr>
              <a:t>『</a:t>
            </a:r>
            <a:r>
              <a:rPr lang="zh-TW" altLang="en-US" dirty="0">
                <a:solidFill>
                  <a:srgbClr val="4A4A4A"/>
                </a:solidFill>
                <a:latin typeface="Helvetica Neue" panose="02000503000000020004" pitchFamily="2" charset="0"/>
              </a:rPr>
              <a:t>新機遇引擎</a:t>
            </a:r>
            <a:r>
              <a:rPr lang="en-US" altLang="zh-TW" dirty="0">
                <a:solidFill>
                  <a:srgbClr val="4A4A4A"/>
                </a:solidFill>
                <a:latin typeface="Helvetica Neue" panose="02000503000000020004" pitchFamily="2" charset="0"/>
              </a:rPr>
              <a:t>』</a:t>
            </a:r>
            <a:r>
              <a:rPr lang="zh-TW" altLang="en-US" dirty="0">
                <a:solidFill>
                  <a:srgbClr val="4A4A4A"/>
                </a:solidFill>
                <a:latin typeface="Helvetica Neue" panose="02000503000000020004" pitchFamily="2" charset="0"/>
              </a:rPr>
              <a:t>（</a:t>
            </a:r>
            <a:r>
              <a:rPr lang="en" altLang="zh-TW" dirty="0">
                <a:solidFill>
                  <a:srgbClr val="4A4A4A"/>
                </a:solidFill>
                <a:latin typeface="Helvetica Neue" panose="02000503000000020004" pitchFamily="2" charset="0"/>
              </a:rPr>
              <a:t>Emerging Opportunities Engine</a:t>
            </a:r>
            <a:r>
              <a:rPr lang="zh-TW" altLang="en" dirty="0">
                <a:solidFill>
                  <a:srgbClr val="4A4A4A"/>
                </a:solidFill>
                <a:latin typeface="Helvetica Neue" panose="02000503000000020004" pitchFamily="2" charset="0"/>
              </a:rPr>
              <a:t>），</a:t>
            </a:r>
            <a:r>
              <a:rPr lang="zh-TW" altLang="en-US" dirty="0">
                <a:solidFill>
                  <a:srgbClr val="4A4A4A"/>
                </a:solidFill>
                <a:latin typeface="Helvetica Neue" panose="02000503000000020004" pitchFamily="2" charset="0"/>
              </a:rPr>
              <a:t>可以通過對財務現狀、市場行情和歷史數據的自動化分析，辨別出最適合發行新股的客戶。」鑒於「新機遇引擎」已經在股票市場取得初步成功，摩根大通打算將它推廣應用到其他領域，比如債券市場。</a:t>
            </a:r>
            <a:endParaRPr lang="zh-TW" altLang="en-US" dirty="0"/>
          </a:p>
        </p:txBody>
      </p:sp>
      <p:sp>
        <p:nvSpPr>
          <p:cNvPr id="3" name="矩形 2">
            <a:extLst>
              <a:ext uri="{FF2B5EF4-FFF2-40B4-BE49-F238E27FC236}">
                <a16:creationId xmlns:a16="http://schemas.microsoft.com/office/drawing/2014/main" xmlns="" id="{63C0957C-41A2-364D-B69E-033C01743B47}"/>
              </a:ext>
            </a:extLst>
          </p:cNvPr>
          <p:cNvSpPr/>
          <p:nvPr/>
        </p:nvSpPr>
        <p:spPr>
          <a:xfrm>
            <a:off x="5513676" y="102056"/>
            <a:ext cx="4155497" cy="707886"/>
          </a:xfrm>
          <a:prstGeom prst="rect">
            <a:avLst/>
          </a:prstGeom>
          <a:noFill/>
        </p:spPr>
        <p:txBody>
          <a:bodyPr wrap="none" lIns="91440" tIns="45720" rIns="91440" bIns="45720">
            <a:spAutoFit/>
          </a:bodyPr>
          <a:lstStyle/>
          <a:p>
            <a:pPr algn="ctr"/>
            <a:r>
              <a:rPr lang="en" altLang="zh-TW" sz="4000" b="1" cap="none" spc="0"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latin typeface="ArialMT"/>
              </a:rPr>
              <a:t>Capital markets </a:t>
            </a:r>
            <a:endParaRPr lang="zh-TW" altLang="en-US" sz="4000" b="1" cap="none" spc="0"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6697058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descr="page129image3901216">
            <a:extLst>
              <a:ext uri="{FF2B5EF4-FFF2-40B4-BE49-F238E27FC236}">
                <a16:creationId xmlns:a16="http://schemas.microsoft.com/office/drawing/2014/main" xmlns="" id="{9CEDB74A-4E21-6949-A4D3-728C4DDC62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475" y="0"/>
            <a:ext cx="2517648" cy="7493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xmlns="" id="{63C0957C-41A2-364D-B69E-033C01743B47}"/>
              </a:ext>
            </a:extLst>
          </p:cNvPr>
          <p:cNvSpPr/>
          <p:nvPr/>
        </p:nvSpPr>
        <p:spPr>
          <a:xfrm>
            <a:off x="5551776" y="41731"/>
            <a:ext cx="4155497" cy="707886"/>
          </a:xfrm>
          <a:prstGeom prst="rect">
            <a:avLst/>
          </a:prstGeom>
          <a:noFill/>
        </p:spPr>
        <p:txBody>
          <a:bodyPr wrap="none" lIns="91440" tIns="45720" rIns="91440" bIns="45720">
            <a:spAutoFit/>
          </a:bodyPr>
          <a:lstStyle/>
          <a:p>
            <a:pPr algn="ctr"/>
            <a:r>
              <a:rPr lang="en" altLang="zh-TW" sz="4000" b="1" cap="none" spc="0"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latin typeface="ArialMT"/>
              </a:rPr>
              <a:t>Capital markets </a:t>
            </a:r>
            <a:endParaRPr lang="zh-TW" altLang="en-US" sz="4000" b="1" cap="none" spc="0"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663374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D89D04A-0DDC-0A48-9C19-B47C49B6E237}"/>
              </a:ext>
            </a:extLst>
          </p:cNvPr>
          <p:cNvSpPr>
            <a:spLocks noGrp="1"/>
          </p:cNvSpPr>
          <p:nvPr>
            <p:ph type="title"/>
          </p:nvPr>
        </p:nvSpPr>
        <p:spPr>
          <a:xfrm>
            <a:off x="623623" y="552450"/>
            <a:ext cx="8963554" cy="505227"/>
          </a:xfrm>
        </p:spPr>
        <p:txBody>
          <a:bodyPr/>
          <a:lstStyle/>
          <a:p>
            <a:r>
              <a:rPr kumimoji="1" lang="zh-TW" altLang="en-US" dirty="0"/>
              <a:t>商業銀行應用金融科技的</a:t>
            </a:r>
            <a:r>
              <a:rPr kumimoji="1" lang="zh-TW" altLang="en-US" dirty="0" smtClean="0"/>
              <a:t>突破方向</a:t>
            </a:r>
            <a:endParaRPr kumimoji="1" lang="zh-TW" altLang="en-US" dirty="0"/>
          </a:p>
        </p:txBody>
      </p:sp>
      <p:sp>
        <p:nvSpPr>
          <p:cNvPr id="3" name="文字方塊 2">
            <a:extLst>
              <a:ext uri="{FF2B5EF4-FFF2-40B4-BE49-F238E27FC236}">
                <a16:creationId xmlns:a16="http://schemas.microsoft.com/office/drawing/2014/main" xmlns="" id="{96DF519A-F5EC-EB42-A5EC-5AB24BD33476}"/>
              </a:ext>
            </a:extLst>
          </p:cNvPr>
          <p:cNvSpPr txBox="1"/>
          <p:nvPr/>
        </p:nvSpPr>
        <p:spPr>
          <a:xfrm>
            <a:off x="914400" y="1509823"/>
            <a:ext cx="5810250" cy="1169551"/>
          </a:xfrm>
          <a:prstGeom prst="rect">
            <a:avLst/>
          </a:prstGeom>
          <a:noFill/>
        </p:spPr>
        <p:txBody>
          <a:bodyPr wrap="square" rtlCol="0">
            <a:spAutoFit/>
          </a:bodyPr>
          <a:lstStyle/>
          <a:p>
            <a:pPr marL="342900" indent="-342900" algn="l">
              <a:buFont typeface="+mj-lt"/>
              <a:buAutoNum type="arabicPeriod"/>
            </a:pPr>
            <a:r>
              <a:rPr kumimoji="1" lang="zh-TW" altLang="en-US" dirty="0" smtClean="0">
                <a:latin typeface="微軟正黑體" panose="020B0604030504040204" pitchFamily="34" charset="-120"/>
                <a:ea typeface="微軟正黑體" panose="020B0604030504040204" pitchFamily="34" charset="-120"/>
              </a:rPr>
              <a:t>導入業務專業</a:t>
            </a:r>
            <a:r>
              <a:rPr kumimoji="1" lang="zh-TW" altLang="en-US" dirty="0">
                <a:latin typeface="微軟正黑體" panose="020B0604030504040204" pitchFamily="34" charset="-120"/>
                <a:ea typeface="微軟正黑體" panose="020B0604030504040204" pitchFamily="34" charset="-120"/>
              </a:rPr>
              <a:t>平台（外匯、供應鏈融資、貸款、支付）</a:t>
            </a:r>
            <a:endParaRPr kumimoji="1" lang="en-US" altLang="zh-TW"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kumimoji="1" lang="zh-TW" altLang="en-US" dirty="0">
                <a:latin typeface="微軟正黑體" panose="020B0604030504040204" pitchFamily="34" charset="-120"/>
                <a:ea typeface="微軟正黑體" panose="020B0604030504040204" pitchFamily="34" charset="-120"/>
              </a:rPr>
              <a:t>為服務欠缺的產業提供服務（中小企業貸款、無信用記錄者貸款）</a:t>
            </a:r>
            <a:endParaRPr kumimoji="1" lang="en-US" altLang="zh-TW"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kumimoji="1" lang="zh-TW" altLang="en-US" dirty="0">
                <a:latin typeface="微軟正黑體" panose="020B0604030504040204" pitchFamily="34" charset="-120"/>
                <a:ea typeface="微軟正黑體" panose="020B0604030504040204" pitchFamily="34" charset="-120"/>
              </a:rPr>
              <a:t>改善定價和客戶選擇（大數據＋外部數據＋演算法）</a:t>
            </a:r>
            <a:endParaRPr kumimoji="1" lang="en-US" altLang="zh-TW"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kumimoji="1" lang="zh-TW" altLang="en-US" dirty="0">
                <a:latin typeface="微軟正黑體" panose="020B0604030504040204" pitchFamily="34" charset="-120"/>
                <a:ea typeface="微軟正黑體" panose="020B0604030504040204" pitchFamily="34" charset="-120"/>
              </a:rPr>
              <a:t>降低成本（演算法、ＯＣＲ電子辨識）</a:t>
            </a:r>
            <a:endParaRPr kumimoji="1" lang="en-US" altLang="zh-TW"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kumimoji="1" lang="zh-TW" altLang="en-US" dirty="0">
                <a:latin typeface="微軟正黑體" panose="020B0604030504040204" pitchFamily="34" charset="-120"/>
                <a:ea typeface="微軟正黑體" panose="020B0604030504040204" pitchFamily="34" charset="-120"/>
              </a:rPr>
              <a:t>優化流程（決策引擎）</a:t>
            </a:r>
          </a:p>
        </p:txBody>
      </p:sp>
    </p:spTree>
    <p:extLst>
      <p:ext uri="{BB962C8B-B14F-4D97-AF65-F5344CB8AC3E}">
        <p14:creationId xmlns:p14="http://schemas.microsoft.com/office/powerpoint/2010/main" val="3554181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3425" y="1062918"/>
            <a:ext cx="5848350" cy="5103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819150" y="428655"/>
            <a:ext cx="3581400" cy="400110"/>
          </a:xfrm>
          <a:prstGeom prst="rect">
            <a:avLst/>
          </a:prstGeom>
          <a:noFill/>
        </p:spPr>
        <p:txBody>
          <a:bodyPr wrap="square" rtlCol="0">
            <a:spAutoFit/>
          </a:bodyPr>
          <a:lstStyle/>
          <a:p>
            <a:pPr algn="l"/>
            <a:r>
              <a:rPr lang="en-US" altLang="zh-TW" sz="2000" b="1" dirty="0" smtClean="0">
                <a:latin typeface="微軟正黑體" panose="020B0604030504040204" pitchFamily="34" charset="-120"/>
                <a:ea typeface="微軟正黑體" panose="020B0604030504040204" pitchFamily="34" charset="-120"/>
              </a:rPr>
              <a:t>AI</a:t>
            </a:r>
            <a:r>
              <a:rPr lang="zh-TW" altLang="en-US" sz="2000" b="1" dirty="0" smtClean="0">
                <a:latin typeface="微軟正黑體" panose="020B0604030504040204" pitchFamily="34" charset="-120"/>
                <a:ea typeface="微軟正黑體" panose="020B0604030504040204" pitchFamily="34" charset="-120"/>
              </a:rPr>
              <a:t>發展六大面向及機會</a:t>
            </a:r>
            <a:endParaRPr lang="zh-TW" altLang="en-US" b="1"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955881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E612049C-0931-504A-BDFB-82820A242EA1}"/>
              </a:ext>
            </a:extLst>
          </p:cNvPr>
          <p:cNvSpPr/>
          <p:nvPr/>
        </p:nvSpPr>
        <p:spPr>
          <a:xfrm>
            <a:off x="2145588" y="2719685"/>
            <a:ext cx="5367175" cy="707886"/>
          </a:xfrm>
          <a:prstGeom prst="rect">
            <a:avLst/>
          </a:prstGeom>
          <a:ln/>
        </p:spPr>
        <p:style>
          <a:lnRef idx="2">
            <a:schemeClr val="accent3"/>
          </a:lnRef>
          <a:fillRef idx="1">
            <a:schemeClr val="lt1"/>
          </a:fillRef>
          <a:effectRef idx="0">
            <a:schemeClr val="accent3"/>
          </a:effectRef>
          <a:fontRef idx="minor">
            <a:schemeClr val="dk1"/>
          </a:fontRef>
        </p:style>
        <p:txBody>
          <a:bodyPr wrap="none" lIns="91440" tIns="45720" rIns="91440" bIns="45720">
            <a:spAutoFit/>
          </a:bodyPr>
          <a:lstStyle/>
          <a:p>
            <a:r>
              <a:rPr kumimoji="1" lang="en-US" altLang="zh-TW" sz="4000" b="1"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rPr>
              <a:t>Deposits and lending</a:t>
            </a:r>
            <a:endParaRPr kumimoji="1" lang="zh-TW" altLang="en-US" sz="4000" b="1" dirty="0">
              <a:ln/>
              <a:pattFill prst="dkUpDiag">
                <a:fgClr>
                  <a:schemeClr val="bg1">
                    <a:lumMod val="50000"/>
                  </a:schemeClr>
                </a:fgClr>
                <a:bgClr>
                  <a:schemeClr val="tx1">
                    <a:lumMod val="75000"/>
                    <a:lumOff val="25000"/>
                  </a:schemeClr>
                </a:bgClr>
              </a:patt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123285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1664" y="329279"/>
            <a:ext cx="4865434" cy="400110"/>
          </a:xfrm>
          <a:prstGeom prst="rect">
            <a:avLst/>
          </a:prstGeom>
        </p:spPr>
        <p:txBody>
          <a:bodyPr wrap="none">
            <a:spAutoFit/>
          </a:bodyPr>
          <a:lstStyle/>
          <a:p>
            <a:r>
              <a:rPr lang="en-US" altLang="zh-TW" sz="2000" b="1" dirty="0">
                <a:latin typeface="微軟正黑體" panose="020B0604030504040204" pitchFamily="34" charset="-120"/>
                <a:ea typeface="微軟正黑體" panose="020B0604030504040204" pitchFamily="34" charset="-120"/>
              </a:rPr>
              <a:t>《Clarity Money 》</a:t>
            </a:r>
            <a:r>
              <a:rPr lang="zh-TW" altLang="en-US" sz="2000" b="1" dirty="0">
                <a:latin typeface="微軟正黑體" panose="020B0604030504040204" pitchFamily="34" charset="-120"/>
                <a:ea typeface="微軟正黑體" panose="020B0604030504040204" pitchFamily="34" charset="-120"/>
              </a:rPr>
              <a:t>一站式財務管理</a:t>
            </a:r>
            <a:r>
              <a:rPr lang="en-US" altLang="zh-TW" sz="2000" b="1" dirty="0">
                <a:latin typeface="微軟正黑體" panose="020B0604030504040204" pitchFamily="34" charset="-120"/>
                <a:ea typeface="微軟正黑體" panose="020B0604030504040204" pitchFamily="34" charset="-120"/>
              </a:rPr>
              <a:t>App </a:t>
            </a:r>
            <a:endParaRPr lang="zh-TW" altLang="en-US" sz="2000" dirty="0">
              <a:latin typeface="微軟正黑體" panose="020B0604030504040204" pitchFamily="34" charset="-120"/>
              <a:ea typeface="微軟正黑體" panose="020B0604030504040204" pitchFamily="34" charset="-120"/>
            </a:endParaRPr>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4067" y="202741"/>
            <a:ext cx="73342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10089070" y="1498234"/>
            <a:ext cx="3538847" cy="2246769"/>
          </a:xfrm>
          <a:prstGeom prst="rect">
            <a:avLst/>
          </a:prstGeom>
          <a:noFill/>
        </p:spPr>
        <p:txBody>
          <a:bodyPr wrap="square" rtlCol="0">
            <a:spAutoFit/>
          </a:bodyPr>
          <a:lstStyle/>
          <a:p>
            <a:pPr algn="l"/>
            <a:r>
              <a:rPr lang="en-US" altLang="zh-TW" dirty="0"/>
              <a:t>Pain point(</a:t>
            </a:r>
            <a:r>
              <a:rPr lang="zh-TW" altLang="en-US" dirty="0"/>
              <a:t>無法即時滿足客戶需求</a:t>
            </a:r>
            <a:r>
              <a:rPr lang="en-US" altLang="zh-TW" dirty="0"/>
              <a:t>)</a:t>
            </a:r>
          </a:p>
          <a:p>
            <a:pPr algn="l"/>
            <a:r>
              <a:rPr lang="en-US" altLang="zh-TW" dirty="0"/>
              <a:t>1. Customers lack access to timely, clear and relevant financial information</a:t>
            </a:r>
          </a:p>
          <a:p>
            <a:pPr algn="l"/>
            <a:r>
              <a:rPr lang="zh-TW" altLang="en-US" dirty="0"/>
              <a:t>客戶無法即時、清楚地獲得想要的資訊，導致客戶容易做出次優的財務決策，並且易造成財務狀況劣化</a:t>
            </a:r>
          </a:p>
          <a:p>
            <a:pPr algn="l"/>
            <a:r>
              <a:rPr lang="zh-TW" altLang="en-US" dirty="0"/>
              <a:t>妥善利用第三方洞察數據與原有客戶資訊銜接，以提供更完整的客戶資訊</a:t>
            </a:r>
          </a:p>
          <a:p>
            <a:pPr algn="l"/>
            <a:r>
              <a:rPr lang="zh-TW" altLang="en-US" dirty="0"/>
              <a:t>建立</a:t>
            </a:r>
            <a:r>
              <a:rPr lang="en-US" altLang="zh-TW" dirty="0"/>
              <a:t>360</a:t>
            </a:r>
            <a:r>
              <a:rPr lang="zh-TW" altLang="en-US" dirty="0"/>
              <a:t>度客戶視圖</a:t>
            </a:r>
          </a:p>
          <a:p>
            <a:pPr algn="l"/>
            <a:r>
              <a:rPr lang="zh-TW" altLang="en-US" dirty="0"/>
              <a:t>流程自動化：提升作業效率及精準度</a:t>
            </a:r>
          </a:p>
        </p:txBody>
      </p:sp>
      <p:sp>
        <p:nvSpPr>
          <p:cNvPr id="6" name="圓角矩形 5"/>
          <p:cNvSpPr/>
          <p:nvPr/>
        </p:nvSpPr>
        <p:spPr>
          <a:xfrm>
            <a:off x="1944947" y="1132024"/>
            <a:ext cx="4140457" cy="578882"/>
          </a:xfrm>
          <a:prstGeom prst="round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lgn="l">
              <a:buFont typeface="+mj-lt"/>
              <a:buAutoNum type="arabicPeriod"/>
            </a:pPr>
            <a:r>
              <a:rPr lang="zh-CN" altLang="en-US" dirty="0">
                <a:latin typeface="微軟正黑體" panose="020B0604030504040204" pitchFamily="34" charset="-120"/>
                <a:ea typeface="微軟正黑體" panose="020B0604030504040204" pitchFamily="34" charset="-120"/>
              </a:rPr>
              <a:t>管理</a:t>
            </a:r>
            <a:r>
              <a:rPr lang="zh-TW" altLang="en-US" dirty="0">
                <a:latin typeface="微軟正黑體" panose="020B0604030504040204" pitchFamily="34" charset="-120"/>
                <a:ea typeface="微軟正黑體" panose="020B0604030504040204" pitchFamily="34" charset="-120"/>
              </a:rPr>
              <a:t>多間銀行的金融帳戶、帳單好麻煩</a:t>
            </a:r>
            <a:r>
              <a:rPr lang="en-US" altLang="zh-TW" dirty="0">
                <a:latin typeface="微軟正黑體" panose="020B0604030504040204" pitchFamily="34" charset="-120"/>
                <a:ea typeface="微軟正黑體" panose="020B0604030504040204" pitchFamily="34" charset="-120"/>
              </a:rPr>
              <a:t>!</a:t>
            </a:r>
          </a:p>
          <a:p>
            <a:pPr marL="342900" indent="-342900" algn="l">
              <a:buFont typeface="+mj-lt"/>
              <a:buAutoNum type="arabicPeriod"/>
            </a:pPr>
            <a:r>
              <a:rPr lang="zh-CN" altLang="en-US" dirty="0">
                <a:latin typeface="微軟正黑體" panose="020B0604030504040204" pitchFamily="34" charset="-120"/>
                <a:ea typeface="微軟正黑體" panose="020B0604030504040204" pitchFamily="34" charset="-120"/>
              </a:rPr>
              <a:t>無法立即掌握各個帳戶資產</a:t>
            </a:r>
            <a:endParaRPr lang="en-US" altLang="zh-TW" dirty="0">
              <a:latin typeface="微軟正黑體" panose="020B0604030504040204" pitchFamily="34" charset="-120"/>
              <a:ea typeface="微軟正黑體" panose="020B0604030504040204" pitchFamily="34" charset="-120"/>
            </a:endParaRPr>
          </a:p>
        </p:txBody>
      </p:sp>
      <p:sp>
        <p:nvSpPr>
          <p:cNvPr id="13" name="矩形 12"/>
          <p:cNvSpPr/>
          <p:nvPr/>
        </p:nvSpPr>
        <p:spPr>
          <a:xfrm>
            <a:off x="10089070" y="408647"/>
            <a:ext cx="6745616" cy="954107"/>
          </a:xfrm>
          <a:prstGeom prst="rect">
            <a:avLst/>
          </a:prstGeom>
        </p:spPr>
        <p:txBody>
          <a:bodyPr wrap="square">
            <a:spAutoFit/>
          </a:bodyPr>
          <a:lstStyle/>
          <a:p>
            <a:pPr marL="285750" indent="-285750" algn="l">
              <a:buFont typeface="Wingdings" panose="05000000000000000000" pitchFamily="2" charset="2"/>
              <a:buChar char="l"/>
            </a:pPr>
            <a:r>
              <a:rPr lang="zh-TW" altLang="en-US" dirty="0"/>
              <a:t>輕鬆</a:t>
            </a:r>
            <a:r>
              <a:rPr lang="zh-CN" altLang="en-US" dirty="0"/>
              <a:t>取消</a:t>
            </a:r>
            <a:r>
              <a:rPr lang="zh-TW" altLang="en-US" dirty="0"/>
              <a:t>不必要的訂閱花費→</a:t>
            </a:r>
            <a:r>
              <a:rPr lang="zh-CN" altLang="en-US" dirty="0"/>
              <a:t>取消</a:t>
            </a:r>
            <a:r>
              <a:rPr lang="en-US" altLang="zh-CN" dirty="0"/>
              <a:t>Netflix</a:t>
            </a:r>
            <a:r>
              <a:rPr lang="zh-TW" altLang="en-US" dirty="0"/>
              <a:t>及第四台訂閱</a:t>
            </a:r>
            <a:endParaRPr lang="en-US" altLang="zh-TW" dirty="0"/>
          </a:p>
          <a:p>
            <a:pPr marL="285750" indent="-285750" algn="l">
              <a:buFont typeface="Wingdings" panose="05000000000000000000" pitchFamily="2" charset="2"/>
              <a:buChar char="l"/>
            </a:pPr>
            <a:r>
              <a:rPr lang="zh-TW" altLang="en-US" dirty="0"/>
              <a:t>唯一費用是他們代表談判帳單的傭金</a:t>
            </a:r>
            <a:endParaRPr lang="en-US" altLang="zh-TW" dirty="0"/>
          </a:p>
          <a:p>
            <a:pPr marL="285750" indent="-285750" algn="l">
              <a:buFont typeface="Wingdings" panose="05000000000000000000" pitchFamily="2" charset="2"/>
              <a:buChar char="l"/>
            </a:pPr>
            <a:r>
              <a:rPr lang="zh-CN" altLang="en-US" dirty="0"/>
              <a:t>提供</a:t>
            </a:r>
            <a:r>
              <a:rPr lang="zh-TW" altLang="en-US" dirty="0"/>
              <a:t>自動儲蓄平台→自動連結</a:t>
            </a:r>
            <a:r>
              <a:rPr lang="en-US" altLang="zh-CN" dirty="0"/>
              <a:t>FDIC</a:t>
            </a:r>
            <a:r>
              <a:rPr lang="zh-CN" altLang="en-US" dirty="0"/>
              <a:t>保</a:t>
            </a:r>
            <a:r>
              <a:rPr lang="zh-TW" altLang="en-US" dirty="0"/>
              <a:t>險銀行帳戶，設置自動存款</a:t>
            </a:r>
            <a:endParaRPr lang="en-US" altLang="zh-TW" dirty="0"/>
          </a:p>
          <a:p>
            <a:pPr marL="285750" indent="-285750" algn="l">
              <a:buFont typeface="Wingdings" panose="05000000000000000000" pitchFamily="2" charset="2"/>
              <a:buChar char="l"/>
            </a:pPr>
            <a:r>
              <a:rPr lang="zh-TW" altLang="en-US" dirty="0"/>
              <a:t>儀錶板即時呈現當下財務狀況及消費結構</a:t>
            </a:r>
            <a:endParaRPr lang="en-US" altLang="zh-TW" dirty="0"/>
          </a:p>
        </p:txBody>
      </p:sp>
      <p:pic>
        <p:nvPicPr>
          <p:cNvPr id="40969" name="Picture 9" descr="ãClarity Moneyãçåçæå°çµæ"/>
          <p:cNvPicPr>
            <a:picLocks noChangeAspect="1" noChangeArrowheads="1"/>
          </p:cNvPicPr>
          <p:nvPr/>
        </p:nvPicPr>
        <p:blipFill rotWithShape="1">
          <a:blip r:embed="rId3">
            <a:extLst>
              <a:ext uri="{28A0092B-C50C-407E-A947-70E740481C1C}">
                <a14:useLocalDpi xmlns:a14="http://schemas.microsoft.com/office/drawing/2010/main"/>
              </a:ext>
            </a:extLst>
          </a:blip>
          <a:srcRect l="8190" t="50000" r="6093" b="4720"/>
          <a:stretch/>
        </p:blipFill>
        <p:spPr bwMode="auto">
          <a:xfrm>
            <a:off x="1905000" y="3818159"/>
            <a:ext cx="7848602" cy="2487625"/>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xmlns="" id="{128D3279-DC31-054A-9A1D-F36987C3A029}"/>
              </a:ext>
            </a:extLst>
          </p:cNvPr>
          <p:cNvPicPr>
            <a:picLocks noChangeAspect="1"/>
          </p:cNvPicPr>
          <p:nvPr/>
        </p:nvPicPr>
        <p:blipFill rotWithShape="1">
          <a:blip r:embed="rId4"/>
          <a:srcRect l="9199" t="32575" r="6016" b="239"/>
          <a:stretch/>
        </p:blipFill>
        <p:spPr>
          <a:xfrm>
            <a:off x="100519" y="3818159"/>
            <a:ext cx="1780009" cy="2504402"/>
          </a:xfrm>
          <a:prstGeom prst="rect">
            <a:avLst/>
          </a:prstGeom>
        </p:spPr>
      </p:pic>
      <p:graphicFrame>
        <p:nvGraphicFramePr>
          <p:cNvPr id="22" name="表格 21">
            <a:extLst>
              <a:ext uri="{FF2B5EF4-FFF2-40B4-BE49-F238E27FC236}">
                <a16:creationId xmlns:a16="http://schemas.microsoft.com/office/drawing/2014/main" xmlns="" id="{88860934-575B-4A4A-AB07-7D45D10F27B1}"/>
              </a:ext>
            </a:extLst>
          </p:cNvPr>
          <p:cNvGraphicFramePr>
            <a:graphicFrameLocks noGrp="1"/>
          </p:cNvGraphicFramePr>
          <p:nvPr>
            <p:extLst>
              <p:ext uri="{D42A27DB-BD31-4B8C-83A1-F6EECF244321}">
                <p14:modId xmlns:p14="http://schemas.microsoft.com/office/powerpoint/2010/main" val="3263590664"/>
              </p:ext>
            </p:extLst>
          </p:nvPr>
        </p:nvGraphicFramePr>
        <p:xfrm>
          <a:off x="10224256" y="3834496"/>
          <a:ext cx="1681200" cy="944880"/>
        </p:xfrm>
        <a:graphic>
          <a:graphicData uri="http://schemas.openxmlformats.org/drawingml/2006/table">
            <a:tbl>
              <a:tblPr firstRow="1" bandRow="1">
                <a:tableStyleId>{F2DE63D5-997A-4646-A377-4702673A728D}</a:tableStyleId>
              </a:tblPr>
              <a:tblGrid>
                <a:gridCol w="1681200">
                  <a:extLst>
                    <a:ext uri="{9D8B030D-6E8A-4147-A177-3AD203B41FA5}">
                      <a16:colId xmlns:a16="http://schemas.microsoft.com/office/drawing/2014/main" xmlns="" val="1218821896"/>
                    </a:ext>
                  </a:extLst>
                </a:gridCol>
              </a:tblGrid>
              <a:tr h="7865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從</a:t>
                      </a:r>
                      <a:r>
                        <a:rPr lang="zh-CN" altLang="en-US" sz="1400" b="0" dirty="0">
                          <a:solidFill>
                            <a:schemeClr val="tx1"/>
                          </a:solidFill>
                        </a:rPr>
                        <a:t>一</a:t>
                      </a:r>
                      <a:r>
                        <a:rPr lang="zh-TW" altLang="en-US" sz="1400" b="0" dirty="0">
                          <a:solidFill>
                            <a:schemeClr val="tx1"/>
                          </a:solidFill>
                        </a:rPr>
                        <a:t>個帳戶</a:t>
                      </a:r>
                      <a:r>
                        <a:rPr lang="zh-CN" altLang="en-US" sz="1400" b="0" dirty="0">
                          <a:solidFill>
                            <a:schemeClr val="tx1"/>
                          </a:solidFill>
                        </a:rPr>
                        <a:t>管理所有</a:t>
                      </a:r>
                      <a:r>
                        <a:rPr lang="zh-TW" altLang="en-US" sz="1400" b="0" dirty="0">
                          <a:solidFill>
                            <a:schemeClr val="tx1"/>
                          </a:solidFill>
                        </a:rPr>
                        <a:t>帳戶，既使在不同銀行間轉帳也可快速輕鬆</a:t>
                      </a:r>
                      <a:endParaRPr lang="en-US" altLang="zh-CN" sz="1400" b="0" dirty="0">
                        <a:solidFill>
                          <a:schemeClr val="tx1"/>
                        </a:solidFill>
                      </a:endParaRPr>
                    </a:p>
                  </a:txBody>
                  <a:tcPr/>
                </a:tc>
                <a:extLst>
                  <a:ext uri="{0D108BD9-81ED-4DB2-BD59-A6C34878D82A}">
                    <a16:rowId xmlns:a16="http://schemas.microsoft.com/office/drawing/2014/main" xmlns="" val="4113597794"/>
                  </a:ext>
                </a:extLst>
              </a:tr>
            </a:tbl>
          </a:graphicData>
        </a:graphic>
      </p:graphicFrame>
      <p:sp>
        <p:nvSpPr>
          <p:cNvPr id="20" name="合併 19">
            <a:extLst>
              <a:ext uri="{FF2B5EF4-FFF2-40B4-BE49-F238E27FC236}">
                <a16:creationId xmlns:a16="http://schemas.microsoft.com/office/drawing/2014/main" xmlns="" id="{9DEDC722-F26F-4A4F-A9B9-EDAD7FFF7AF7}"/>
              </a:ext>
            </a:extLst>
          </p:cNvPr>
          <p:cNvSpPr/>
          <p:nvPr/>
        </p:nvSpPr>
        <p:spPr bwMode="auto">
          <a:xfrm>
            <a:off x="446415" y="3535763"/>
            <a:ext cx="1080819" cy="282396"/>
          </a:xfrm>
          <a:prstGeom prst="flowChartMerg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27" name="Rectangle 4">
            <a:extLst>
              <a:ext uri="{FF2B5EF4-FFF2-40B4-BE49-F238E27FC236}">
                <a16:creationId xmlns:a16="http://schemas.microsoft.com/office/drawing/2014/main" xmlns="" id="{41D331A9-7DE6-A647-8A5F-43EAB2F826C1}"/>
              </a:ext>
            </a:extLst>
          </p:cNvPr>
          <p:cNvSpPr>
            <a:spLocks noChangeArrowheads="1"/>
          </p:cNvSpPr>
          <p:nvPr/>
        </p:nvSpPr>
        <p:spPr bwMode="gray">
          <a:xfrm>
            <a:off x="149677" y="1960324"/>
            <a:ext cx="1730851" cy="530225"/>
          </a:xfrm>
          <a:prstGeom prst="round2SameRect">
            <a:avLst/>
          </a:prstGeom>
          <a:solidFill>
            <a:srgbClr val="007167"/>
          </a:solidFill>
          <a:ln w="9525" algn="ctr">
            <a:solidFill>
              <a:schemeClr val="tx2"/>
            </a:solidFill>
            <a:miter lim="800000"/>
            <a:headEnd type="none" w="lg" len="lg"/>
            <a:tailEnd type="none" w="lg" len="lg"/>
          </a:ln>
        </p:spPr>
        <p:txBody>
          <a:bodyPr tIns="91440" bIns="91440" anchor="ctr"/>
          <a:lstStyle/>
          <a:p>
            <a:r>
              <a:rPr lang="zh-CN" altLang="en-US" sz="1600" b="1" dirty="0">
                <a:solidFill>
                  <a:schemeClr val="bg1"/>
                </a:solidFill>
                <a:latin typeface="微軟正黑體" panose="020B0604030504040204" pitchFamily="34" charset="-120"/>
                <a:ea typeface="微軟正黑體" panose="020B0604030504040204" pitchFamily="34" charset="-120"/>
              </a:rPr>
              <a:t>帳務整合</a:t>
            </a:r>
            <a:endParaRPr lang="zh-TW" altLang="en-US" sz="1600" b="1" dirty="0">
              <a:solidFill>
                <a:schemeClr val="bg1"/>
              </a:solidFill>
              <a:latin typeface="微軟正黑體" panose="020B0604030504040204" pitchFamily="34" charset="-120"/>
              <a:ea typeface="微軟正黑體" panose="020B0604030504040204" pitchFamily="34" charset="-120"/>
            </a:endParaRPr>
          </a:p>
        </p:txBody>
      </p:sp>
      <p:sp>
        <p:nvSpPr>
          <p:cNvPr id="31" name="Rectangle 8">
            <a:extLst>
              <a:ext uri="{FF2B5EF4-FFF2-40B4-BE49-F238E27FC236}">
                <a16:creationId xmlns:a16="http://schemas.microsoft.com/office/drawing/2014/main" xmlns="" id="{6CBFE40F-0D39-A34F-AAA3-EF3685E8C2AB}"/>
              </a:ext>
            </a:extLst>
          </p:cNvPr>
          <p:cNvSpPr>
            <a:spLocks noChangeArrowheads="1"/>
          </p:cNvSpPr>
          <p:nvPr/>
        </p:nvSpPr>
        <p:spPr bwMode="gray">
          <a:xfrm>
            <a:off x="149677" y="2506726"/>
            <a:ext cx="1730851" cy="1007270"/>
          </a:xfrm>
          <a:prstGeom prst="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zh-CN" altLang="en-US" dirty="0">
                <a:latin typeface="微軟正黑體" panose="020B0604030504040204" pitchFamily="34" charset="-120"/>
                <a:ea typeface="微軟正黑體" panose="020B0604030504040204" pitchFamily="34" charset="-120"/>
              </a:rPr>
              <a:t>可管理個人於各銀行之所有</a:t>
            </a:r>
            <a:r>
              <a:rPr lang="zh-TW" altLang="en-US" dirty="0">
                <a:latin typeface="微軟正黑體" panose="020B0604030504040204" pitchFamily="34" charset="-120"/>
                <a:ea typeface="微軟正黑體" panose="020B0604030504040204" pitchFamily="34" charset="-120"/>
              </a:rPr>
              <a:t>帳戶、投資及帳單，建置個人完整財務視圖</a:t>
            </a:r>
            <a:endParaRPr lang="en-US" altLang="zh-CN" dirty="0">
              <a:latin typeface="微軟正黑體" panose="020B0604030504040204" pitchFamily="34" charset="-120"/>
              <a:ea typeface="微軟正黑體" panose="020B0604030504040204" pitchFamily="34" charset="-120"/>
            </a:endParaRPr>
          </a:p>
          <a:p>
            <a:pPr algn="l"/>
            <a:endParaRPr lang="en-US" sz="1400" dirty="0">
              <a:solidFill>
                <a:srgbClr val="000000"/>
              </a:solidFill>
              <a:latin typeface="微軟正黑體" panose="020B0604030504040204" pitchFamily="34" charset="-120"/>
              <a:ea typeface="微軟正黑體" panose="020B0604030504040204" pitchFamily="34" charset="-120"/>
            </a:endParaRPr>
          </a:p>
        </p:txBody>
      </p:sp>
      <p:grpSp>
        <p:nvGrpSpPr>
          <p:cNvPr id="26" name="群組 25">
            <a:extLst>
              <a:ext uri="{FF2B5EF4-FFF2-40B4-BE49-F238E27FC236}">
                <a16:creationId xmlns:a16="http://schemas.microsoft.com/office/drawing/2014/main" xmlns="" id="{10A85F15-C4E0-2446-94F7-C15CC363C9E4}"/>
              </a:ext>
            </a:extLst>
          </p:cNvPr>
          <p:cNvGrpSpPr/>
          <p:nvPr/>
        </p:nvGrpSpPr>
        <p:grpSpPr>
          <a:xfrm>
            <a:off x="2043901" y="1976501"/>
            <a:ext cx="1730851" cy="1553672"/>
            <a:chOff x="1980401" y="1976501"/>
            <a:chExt cx="1730851" cy="1553672"/>
          </a:xfrm>
        </p:grpSpPr>
        <p:sp>
          <p:nvSpPr>
            <p:cNvPr id="32" name="Rectangle 4">
              <a:extLst>
                <a:ext uri="{FF2B5EF4-FFF2-40B4-BE49-F238E27FC236}">
                  <a16:creationId xmlns:a16="http://schemas.microsoft.com/office/drawing/2014/main" xmlns="" id="{FEF501E0-0B92-334B-B3C5-CB7A6D47BBD3}"/>
                </a:ext>
              </a:extLst>
            </p:cNvPr>
            <p:cNvSpPr>
              <a:spLocks noChangeArrowheads="1"/>
            </p:cNvSpPr>
            <p:nvPr/>
          </p:nvSpPr>
          <p:spPr bwMode="gray">
            <a:xfrm>
              <a:off x="1980401" y="1976501"/>
              <a:ext cx="1730851" cy="530225"/>
            </a:xfrm>
            <a:prstGeom prst="round2SameRect">
              <a:avLst/>
            </a:prstGeom>
            <a:solidFill>
              <a:srgbClr val="007167"/>
            </a:solidFill>
            <a:ln w="9525" algn="ctr">
              <a:solidFill>
                <a:schemeClr val="tx2"/>
              </a:solidFill>
              <a:miter lim="800000"/>
              <a:headEnd type="none" w="lg" len="lg"/>
              <a:tailEnd type="none" w="lg" len="lg"/>
            </a:ln>
          </p:spPr>
          <p:txBody>
            <a:bodyPr tIns="91440" bIns="91440" anchor="ctr"/>
            <a:lstStyle/>
            <a:p>
              <a:r>
                <a:rPr lang="zh-CN" altLang="en-US" sz="1600" b="1" dirty="0">
                  <a:solidFill>
                    <a:schemeClr val="bg1"/>
                  </a:solidFill>
                  <a:latin typeface="微軟正黑體" panose="020B0604030504040204" pitchFamily="34" charset="-120"/>
                  <a:ea typeface="微軟正黑體" panose="020B0604030504040204" pitchFamily="34" charset="-120"/>
                </a:rPr>
                <a:t>輕鬆節流</a:t>
              </a:r>
              <a:r>
                <a:rPr lang="zh-TW" altLang="en-US" sz="1600" b="1" dirty="0">
                  <a:solidFill>
                    <a:schemeClr val="bg1"/>
                  </a:solidFill>
                  <a:latin typeface="微軟正黑體" panose="020B0604030504040204" pitchFamily="34" charset="-120"/>
                  <a:ea typeface="微軟正黑體" panose="020B0604030504040204" pitchFamily="34" charset="-120"/>
                </a:rPr>
                <a:t> </a:t>
              </a:r>
            </a:p>
          </p:txBody>
        </p:sp>
        <p:sp>
          <p:nvSpPr>
            <p:cNvPr id="33" name="Rectangle 8">
              <a:extLst>
                <a:ext uri="{FF2B5EF4-FFF2-40B4-BE49-F238E27FC236}">
                  <a16:creationId xmlns:a16="http://schemas.microsoft.com/office/drawing/2014/main" xmlns="" id="{16A17F6F-747E-5042-B156-68B022752F66}"/>
                </a:ext>
              </a:extLst>
            </p:cNvPr>
            <p:cNvSpPr>
              <a:spLocks noChangeArrowheads="1"/>
            </p:cNvSpPr>
            <p:nvPr/>
          </p:nvSpPr>
          <p:spPr bwMode="gray">
            <a:xfrm>
              <a:off x="1980401" y="2522903"/>
              <a:ext cx="1730851" cy="1007270"/>
            </a:xfrm>
            <a:prstGeom prst="round2Same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zh-TW" altLang="en-US" dirty="0">
                  <a:latin typeface="微軟正黑體" panose="020B0604030504040204" pitchFamily="34" charset="-120"/>
                  <a:ea typeface="微軟正黑體" panose="020B0604030504040204" pitchFamily="34" charset="-120"/>
                </a:rPr>
                <a:t>一鍵即可輕鬆取消不必要的訂閱花費 </a:t>
              </a:r>
              <a:endParaRPr lang="en-US" sz="1400" dirty="0">
                <a:solidFill>
                  <a:srgbClr val="000000"/>
                </a:solidFill>
                <a:latin typeface="微軟正黑體" panose="020B0604030504040204" pitchFamily="34" charset="-120"/>
                <a:ea typeface="微軟正黑體" panose="020B0604030504040204" pitchFamily="34" charset="-120"/>
              </a:endParaRPr>
            </a:p>
          </p:txBody>
        </p:sp>
      </p:grpSp>
      <p:sp>
        <p:nvSpPr>
          <p:cNvPr id="34" name="Rectangle 4">
            <a:extLst>
              <a:ext uri="{FF2B5EF4-FFF2-40B4-BE49-F238E27FC236}">
                <a16:creationId xmlns:a16="http://schemas.microsoft.com/office/drawing/2014/main" xmlns="" id="{6376C4FA-A0CA-114C-AB8B-0A624C152B41}"/>
              </a:ext>
            </a:extLst>
          </p:cNvPr>
          <p:cNvSpPr>
            <a:spLocks noChangeArrowheads="1"/>
          </p:cNvSpPr>
          <p:nvPr/>
        </p:nvSpPr>
        <p:spPr bwMode="gray">
          <a:xfrm>
            <a:off x="3959678" y="1976501"/>
            <a:ext cx="1730851" cy="530225"/>
          </a:xfrm>
          <a:prstGeom prst="round2SameRect">
            <a:avLst/>
          </a:prstGeom>
          <a:solidFill>
            <a:srgbClr val="007167"/>
          </a:solidFill>
          <a:ln w="9525" algn="ctr">
            <a:solidFill>
              <a:schemeClr val="tx2"/>
            </a:solidFill>
            <a:miter lim="800000"/>
            <a:headEnd type="none" w="lg" len="lg"/>
            <a:tailEnd type="none" w="lg" len="lg"/>
          </a:ln>
        </p:spPr>
        <p:txBody>
          <a:bodyPr tIns="91440" bIns="91440" anchor="ctr"/>
          <a:lstStyle/>
          <a:p>
            <a:r>
              <a:rPr lang="zh-CN" altLang="en-US" sz="1600" b="1" dirty="0">
                <a:solidFill>
                  <a:schemeClr val="bg1"/>
                </a:solidFill>
                <a:latin typeface="微軟正黑體" panose="020B0604030504040204" pitchFamily="34" charset="-120"/>
                <a:ea typeface="微軟正黑體" panose="020B0604030504040204" pitchFamily="34" charset="-120"/>
              </a:rPr>
              <a:t>帳單優惠</a:t>
            </a:r>
            <a:r>
              <a:rPr lang="zh-TW" altLang="en-US" sz="1600" b="1" dirty="0">
                <a:solidFill>
                  <a:schemeClr val="bg1"/>
                </a:solidFill>
                <a:latin typeface="微軟正黑體" panose="020B0604030504040204" pitchFamily="34" charset="-120"/>
                <a:ea typeface="微軟正黑體" panose="020B0604030504040204" pitchFamily="34" charset="-120"/>
              </a:rPr>
              <a:t> </a:t>
            </a:r>
          </a:p>
        </p:txBody>
      </p:sp>
      <p:sp>
        <p:nvSpPr>
          <p:cNvPr id="35" name="Rectangle 8">
            <a:extLst>
              <a:ext uri="{FF2B5EF4-FFF2-40B4-BE49-F238E27FC236}">
                <a16:creationId xmlns:a16="http://schemas.microsoft.com/office/drawing/2014/main" xmlns="" id="{C06928A3-2CA3-3449-9964-A1289BD4D9D9}"/>
              </a:ext>
            </a:extLst>
          </p:cNvPr>
          <p:cNvSpPr>
            <a:spLocks noChangeArrowheads="1"/>
          </p:cNvSpPr>
          <p:nvPr/>
        </p:nvSpPr>
        <p:spPr bwMode="gray">
          <a:xfrm>
            <a:off x="3959678" y="2522903"/>
            <a:ext cx="1730851" cy="1007270"/>
          </a:xfrm>
          <a:prstGeom prst="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en-US" altLang="zh-TW" dirty="0">
                <a:latin typeface="微軟正黑體" panose="020B0604030504040204" pitchFamily="34" charset="-120"/>
                <a:ea typeface="微軟正黑體" panose="020B0604030504040204" pitchFamily="34" charset="-120"/>
              </a:rPr>
              <a:t>Clarity Money</a:t>
            </a:r>
            <a:r>
              <a:rPr lang="zh-CN" altLang="en-US" dirty="0">
                <a:latin typeface="微軟正黑體" panose="020B0604030504040204" pitchFamily="34" charset="-120"/>
                <a:ea typeface="微軟正黑體" panose="020B0604030504040204" pitchFamily="34" charset="-120"/>
              </a:rPr>
              <a:t>協助與帳單債權人協商，降低帳單金額</a:t>
            </a:r>
            <a:endParaRPr lang="en-US" sz="1400" dirty="0">
              <a:solidFill>
                <a:srgbClr val="000000"/>
              </a:solidFill>
              <a:latin typeface="微軟正黑體" panose="020B0604030504040204" pitchFamily="34" charset="-120"/>
              <a:ea typeface="微軟正黑體" panose="020B0604030504040204" pitchFamily="34" charset="-120"/>
            </a:endParaRPr>
          </a:p>
        </p:txBody>
      </p:sp>
      <p:sp>
        <p:nvSpPr>
          <p:cNvPr id="37" name="合併 36">
            <a:extLst>
              <a:ext uri="{FF2B5EF4-FFF2-40B4-BE49-F238E27FC236}">
                <a16:creationId xmlns:a16="http://schemas.microsoft.com/office/drawing/2014/main" xmlns="" id="{ACB4D57C-197E-BA4B-B3AC-65BFA15A5D23}"/>
              </a:ext>
            </a:extLst>
          </p:cNvPr>
          <p:cNvSpPr/>
          <p:nvPr/>
        </p:nvSpPr>
        <p:spPr bwMode="auto">
          <a:xfrm>
            <a:off x="2343658" y="3552100"/>
            <a:ext cx="1080819" cy="282396"/>
          </a:xfrm>
          <a:prstGeom prst="flowChartMerg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38" name="合併 37">
            <a:extLst>
              <a:ext uri="{FF2B5EF4-FFF2-40B4-BE49-F238E27FC236}">
                <a16:creationId xmlns:a16="http://schemas.microsoft.com/office/drawing/2014/main" xmlns="" id="{CDEED320-23DD-ED47-8126-A1EB8A187868}"/>
              </a:ext>
            </a:extLst>
          </p:cNvPr>
          <p:cNvSpPr/>
          <p:nvPr/>
        </p:nvSpPr>
        <p:spPr bwMode="auto">
          <a:xfrm>
            <a:off x="4256061" y="3552100"/>
            <a:ext cx="1080819" cy="282396"/>
          </a:xfrm>
          <a:prstGeom prst="flowChartMerg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39" name="Rectangle 4">
            <a:extLst>
              <a:ext uri="{FF2B5EF4-FFF2-40B4-BE49-F238E27FC236}">
                <a16:creationId xmlns:a16="http://schemas.microsoft.com/office/drawing/2014/main" xmlns="" id="{B649A310-134D-9C43-8999-469695464F1B}"/>
              </a:ext>
            </a:extLst>
          </p:cNvPr>
          <p:cNvSpPr>
            <a:spLocks noChangeArrowheads="1"/>
          </p:cNvSpPr>
          <p:nvPr/>
        </p:nvSpPr>
        <p:spPr bwMode="gray">
          <a:xfrm>
            <a:off x="5938955" y="1953978"/>
            <a:ext cx="1730851" cy="530225"/>
          </a:xfrm>
          <a:prstGeom prst="round2SameRect">
            <a:avLst/>
          </a:prstGeom>
          <a:solidFill>
            <a:srgbClr val="007167"/>
          </a:solidFill>
          <a:ln w="9525" algn="ctr">
            <a:solidFill>
              <a:schemeClr val="tx2"/>
            </a:solidFill>
            <a:miter lim="800000"/>
            <a:headEnd type="none" w="lg" len="lg"/>
            <a:tailEnd type="none" w="lg" len="lg"/>
          </a:ln>
        </p:spPr>
        <p:txBody>
          <a:bodyPr tIns="91440" bIns="91440" anchor="ctr"/>
          <a:lstStyle/>
          <a:p>
            <a:r>
              <a:rPr lang="zh-TW" altLang="en-US" sz="1600" b="1" dirty="0">
                <a:solidFill>
                  <a:schemeClr val="bg1"/>
                </a:solidFill>
                <a:latin typeface="微軟正黑體" panose="020B0604030504040204" pitchFamily="34" charset="-120"/>
                <a:ea typeface="微軟正黑體" panose="020B0604030504040204" pitchFamily="34" charset="-120"/>
              </a:rPr>
              <a:t>自動儲蓄</a:t>
            </a:r>
          </a:p>
        </p:txBody>
      </p:sp>
      <p:sp>
        <p:nvSpPr>
          <p:cNvPr id="40" name="Rectangle 8">
            <a:extLst>
              <a:ext uri="{FF2B5EF4-FFF2-40B4-BE49-F238E27FC236}">
                <a16:creationId xmlns:a16="http://schemas.microsoft.com/office/drawing/2014/main" xmlns="" id="{2ED89ED9-1BC8-6142-99D6-DD29F63CA552}"/>
              </a:ext>
            </a:extLst>
          </p:cNvPr>
          <p:cNvSpPr>
            <a:spLocks noChangeArrowheads="1"/>
          </p:cNvSpPr>
          <p:nvPr/>
        </p:nvSpPr>
        <p:spPr bwMode="gray">
          <a:xfrm>
            <a:off x="5938955" y="2500380"/>
            <a:ext cx="1730851" cy="1007270"/>
          </a:xfrm>
          <a:prstGeom prst="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zh-TW" altLang="en-US" dirty="0">
                <a:latin typeface="微軟正黑體" panose="020B0604030504040204" pitchFamily="34" charset="-120"/>
                <a:ea typeface="微軟正黑體" panose="020B0604030504040204" pitchFamily="34" charset="-120"/>
              </a:rPr>
              <a:t>自動連結</a:t>
            </a:r>
            <a:r>
              <a:rPr lang="en-US" altLang="zh-CN" dirty="0">
                <a:latin typeface="微軟正黑體" panose="020B0604030504040204" pitchFamily="34" charset="-120"/>
                <a:ea typeface="微軟正黑體" panose="020B0604030504040204" pitchFamily="34" charset="-120"/>
              </a:rPr>
              <a:t>FDIC</a:t>
            </a:r>
            <a:r>
              <a:rPr lang="zh-CN" altLang="en-US" dirty="0">
                <a:latin typeface="微軟正黑體" panose="020B0604030504040204" pitchFamily="34" charset="-120"/>
                <a:ea typeface="微軟正黑體" panose="020B0604030504040204" pitchFamily="34" charset="-120"/>
              </a:rPr>
              <a:t>保</a:t>
            </a:r>
            <a:r>
              <a:rPr lang="zh-TW" altLang="en-US" dirty="0">
                <a:latin typeface="微軟正黑體" panose="020B0604030504040204" pitchFamily="34" charset="-120"/>
                <a:ea typeface="微軟正黑體" panose="020B0604030504040204" pitchFamily="34" charset="-120"/>
              </a:rPr>
              <a:t>險銀行帳戶，設置自動存款</a:t>
            </a:r>
            <a:endParaRPr lang="en-US" sz="1400" dirty="0">
              <a:solidFill>
                <a:srgbClr val="000000"/>
              </a:solidFill>
              <a:latin typeface="微軟正黑體" panose="020B0604030504040204" pitchFamily="34" charset="-120"/>
              <a:ea typeface="微軟正黑體" panose="020B0604030504040204" pitchFamily="34" charset="-120"/>
            </a:endParaRPr>
          </a:p>
        </p:txBody>
      </p:sp>
      <p:sp>
        <p:nvSpPr>
          <p:cNvPr id="41" name="合併 40">
            <a:extLst>
              <a:ext uri="{FF2B5EF4-FFF2-40B4-BE49-F238E27FC236}">
                <a16:creationId xmlns:a16="http://schemas.microsoft.com/office/drawing/2014/main" xmlns="" id="{5FC1707D-D9A4-7445-9F5E-93B5F08E909C}"/>
              </a:ext>
            </a:extLst>
          </p:cNvPr>
          <p:cNvSpPr/>
          <p:nvPr/>
        </p:nvSpPr>
        <p:spPr bwMode="auto">
          <a:xfrm>
            <a:off x="6235338" y="3529577"/>
            <a:ext cx="1080819" cy="282396"/>
          </a:xfrm>
          <a:prstGeom prst="flowChartMerg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42" name="Rectangle 4">
            <a:extLst>
              <a:ext uri="{FF2B5EF4-FFF2-40B4-BE49-F238E27FC236}">
                <a16:creationId xmlns:a16="http://schemas.microsoft.com/office/drawing/2014/main" xmlns="" id="{0FCFC952-5AEA-8B41-A0FD-B358F9F234B5}"/>
              </a:ext>
            </a:extLst>
          </p:cNvPr>
          <p:cNvSpPr>
            <a:spLocks noChangeArrowheads="1"/>
          </p:cNvSpPr>
          <p:nvPr/>
        </p:nvSpPr>
        <p:spPr bwMode="gray">
          <a:xfrm>
            <a:off x="7942972" y="1951101"/>
            <a:ext cx="1730851" cy="530225"/>
          </a:xfrm>
          <a:prstGeom prst="round2SameRect">
            <a:avLst/>
          </a:prstGeom>
          <a:solidFill>
            <a:srgbClr val="007167"/>
          </a:solidFill>
          <a:ln w="9525" algn="ctr">
            <a:solidFill>
              <a:schemeClr val="tx2"/>
            </a:solidFill>
            <a:miter lim="800000"/>
            <a:headEnd type="none" w="lg" len="lg"/>
            <a:tailEnd type="none" w="lg" len="lg"/>
          </a:ln>
        </p:spPr>
        <p:txBody>
          <a:bodyPr tIns="91440" bIns="91440" anchor="ctr"/>
          <a:lstStyle/>
          <a:p>
            <a:r>
              <a:rPr lang="zh-CN" altLang="en-US" sz="1600" b="1" dirty="0">
                <a:solidFill>
                  <a:schemeClr val="bg1"/>
                </a:solidFill>
                <a:latin typeface="微軟正黑體" panose="020B0604030504040204" pitchFamily="34" charset="-120"/>
                <a:ea typeface="微軟正黑體" panose="020B0604030504040204" pitchFamily="34" charset="-120"/>
              </a:rPr>
              <a:t>即時分析</a:t>
            </a:r>
            <a:r>
              <a:rPr lang="zh-TW" altLang="en-US" sz="1600" b="1" dirty="0">
                <a:solidFill>
                  <a:schemeClr val="bg1"/>
                </a:solidFill>
                <a:latin typeface="微軟正黑體" panose="020B0604030504040204" pitchFamily="34" charset="-120"/>
                <a:ea typeface="微軟正黑體" panose="020B0604030504040204" pitchFamily="34" charset="-120"/>
              </a:rPr>
              <a:t>  </a:t>
            </a:r>
          </a:p>
        </p:txBody>
      </p:sp>
      <p:sp>
        <p:nvSpPr>
          <p:cNvPr id="43" name="Rectangle 8">
            <a:extLst>
              <a:ext uri="{FF2B5EF4-FFF2-40B4-BE49-F238E27FC236}">
                <a16:creationId xmlns:a16="http://schemas.microsoft.com/office/drawing/2014/main" xmlns="" id="{EC92076B-04C3-5D45-A0F3-59E0E698FA6E}"/>
              </a:ext>
            </a:extLst>
          </p:cNvPr>
          <p:cNvSpPr>
            <a:spLocks noChangeArrowheads="1"/>
          </p:cNvSpPr>
          <p:nvPr/>
        </p:nvSpPr>
        <p:spPr bwMode="gray">
          <a:xfrm>
            <a:off x="7942972" y="2497503"/>
            <a:ext cx="1730851" cy="1007270"/>
          </a:xfrm>
          <a:prstGeom prst="rect">
            <a:avLst/>
          </a:prstGeom>
          <a:solidFill>
            <a:schemeClr val="accent1"/>
          </a:solidFill>
          <a:ln w="9525" algn="ctr">
            <a:solidFill>
              <a:schemeClr val="accent1"/>
            </a:solidFill>
            <a:prstDash val="solid"/>
            <a:miter lim="800000"/>
            <a:headEnd type="none" w="lg" len="lg"/>
            <a:tailEnd type="none" w="lg" len="lg"/>
          </a:ln>
        </p:spPr>
        <p:txBody>
          <a:bodyPr tIns="91440" bIns="91440" anchorCtr="0"/>
          <a:lstStyle/>
          <a:p>
            <a:pPr algn="l"/>
            <a:r>
              <a:rPr lang="zh-TW" altLang="en-US" dirty="0">
                <a:latin typeface="微軟正黑體" panose="020B0604030504040204" pitchFamily="34" charset="-120"/>
                <a:ea typeface="微軟正黑體" panose="020B0604030504040204" pitchFamily="34" charset="-120"/>
              </a:rPr>
              <a:t>儀錶板即時呈現當下財務狀況及消費結構</a:t>
            </a:r>
            <a:endParaRPr lang="en-US" altLang="zh-TW" dirty="0">
              <a:latin typeface="微軟正黑體" panose="020B0604030504040204" pitchFamily="34" charset="-120"/>
              <a:ea typeface="微軟正黑體" panose="020B0604030504040204" pitchFamily="34" charset="-120"/>
            </a:endParaRPr>
          </a:p>
        </p:txBody>
      </p:sp>
      <p:sp>
        <p:nvSpPr>
          <p:cNvPr id="44" name="合併 43">
            <a:extLst>
              <a:ext uri="{FF2B5EF4-FFF2-40B4-BE49-F238E27FC236}">
                <a16:creationId xmlns:a16="http://schemas.microsoft.com/office/drawing/2014/main" xmlns="" id="{5473351C-DC43-5644-9052-C737501A5A36}"/>
              </a:ext>
            </a:extLst>
          </p:cNvPr>
          <p:cNvSpPr/>
          <p:nvPr/>
        </p:nvSpPr>
        <p:spPr bwMode="auto">
          <a:xfrm>
            <a:off x="8239355" y="3526700"/>
            <a:ext cx="1080819" cy="282396"/>
          </a:xfrm>
          <a:prstGeom prst="flowChartMerg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sp>
        <p:nvSpPr>
          <p:cNvPr id="45" name="文字方塊 44">
            <a:extLst>
              <a:ext uri="{FF2B5EF4-FFF2-40B4-BE49-F238E27FC236}">
                <a16:creationId xmlns:a16="http://schemas.microsoft.com/office/drawing/2014/main" xmlns="" id="{DDCD9D2F-9268-9540-A0F9-957844B9F826}"/>
              </a:ext>
            </a:extLst>
          </p:cNvPr>
          <p:cNvSpPr txBox="1"/>
          <p:nvPr/>
        </p:nvSpPr>
        <p:spPr>
          <a:xfrm>
            <a:off x="190119" y="1217154"/>
            <a:ext cx="1656000" cy="408623"/>
          </a:xfrm>
          <a:prstGeom prst="round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pic>
        <p:nvPicPr>
          <p:cNvPr id="29" name="圖形 28" descr="VideoCamera">
            <a:hlinkClick r:id="rId5"/>
            <a:extLst>
              <a:ext uri="{FF2B5EF4-FFF2-40B4-BE49-F238E27FC236}">
                <a16:creationId xmlns:a16="http://schemas.microsoft.com/office/drawing/2014/main" xmlns="" id="{21B0BB61-4018-604F-A7E3-38554FAB5C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9051814" y="278683"/>
            <a:ext cx="520811" cy="520811"/>
          </a:xfrm>
          <a:prstGeom prst="rect">
            <a:avLst/>
          </a:prstGeom>
        </p:spPr>
      </p:pic>
    </p:spTree>
    <p:extLst>
      <p:ext uri="{BB962C8B-B14F-4D97-AF65-F5344CB8AC3E}">
        <p14:creationId xmlns:p14="http://schemas.microsoft.com/office/powerpoint/2010/main" val="4236173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1C0461CD-7614-C640-B122-1FC907A7DB37}"/>
              </a:ext>
            </a:extLst>
          </p:cNvPr>
          <p:cNvSpPr/>
          <p:nvPr/>
        </p:nvSpPr>
        <p:spPr>
          <a:xfrm>
            <a:off x="3484499" y="2713335"/>
            <a:ext cx="2606803" cy="707886"/>
          </a:xfrm>
          <a:prstGeom prst="rect">
            <a:avLst/>
          </a:prstGeom>
          <a:noFill/>
        </p:spPr>
        <p:txBody>
          <a:bodyPr wrap="none" lIns="91440" tIns="45720" rIns="91440" bIns="45720">
            <a:spAutoFit/>
          </a:bodyPr>
          <a:lstStyle/>
          <a:p>
            <a:pPr algn="ctr"/>
            <a:r>
              <a:rPr kumimoji="1" lang="en-US" altLang="zh-TW" sz="4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Insurance</a:t>
            </a:r>
            <a:endParaRPr lang="zh-TW" altLang="en-US" sz="4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159673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3819" y="244982"/>
            <a:ext cx="1295400"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039794" y="1138746"/>
            <a:ext cx="6792734"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zh-TW" altLang="en-US" dirty="0">
                <a:latin typeface="微軟正黑體" panose="020B0604030504040204" pitchFamily="34" charset="-120"/>
                <a:ea typeface="微軟正黑體" panose="020B0604030504040204" pitchFamily="34" charset="-120"/>
              </a:rPr>
              <a:t>大部分的保險公司無法針對單一特別商品進行投保，而且大部分的保險會有每年的基本費用，讓年輕人難以從保險公司獲得良好的體驗</a:t>
            </a:r>
            <a:endParaRPr lang="en-US" altLang="zh-TW" dirty="0">
              <a:latin typeface="微軟正黑體" panose="020B0604030504040204" pitchFamily="34" charset="-120"/>
              <a:ea typeface="微軟正黑體" panose="020B0604030504040204" pitchFamily="34" charset="-120"/>
            </a:endParaRPr>
          </a:p>
        </p:txBody>
      </p:sp>
      <p:sp>
        <p:nvSpPr>
          <p:cNvPr id="5" name="文字方塊 4"/>
          <p:cNvSpPr txBox="1"/>
          <p:nvPr/>
        </p:nvSpPr>
        <p:spPr>
          <a:xfrm>
            <a:off x="1691283" y="340010"/>
            <a:ext cx="7628412"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按需保險平台 </a:t>
            </a:r>
            <a:r>
              <a:rPr lang="en-US" altLang="zh-TW" sz="2000" b="1" dirty="0">
                <a:latin typeface="微軟正黑體" panose="020B0604030504040204" pitchFamily="34" charset="-120"/>
                <a:ea typeface="微軟正黑體" panose="020B0604030504040204" pitchFamily="34" charset="-120"/>
              </a:rPr>
              <a:t>On-demand insurance for the things you love</a:t>
            </a:r>
            <a:endParaRPr lang="zh-TW" altLang="en-US" sz="2000" b="1" dirty="0">
              <a:latin typeface="微軟正黑體" panose="020B0604030504040204" pitchFamily="34" charset="-120"/>
              <a:ea typeface="微軟正黑體" panose="020B0604030504040204" pitchFamily="34" charset="-120"/>
            </a:endParaRPr>
          </a:p>
        </p:txBody>
      </p:sp>
      <p:pic>
        <p:nvPicPr>
          <p:cNvPr id="46083" name="Picture 3"/>
          <p:cNvPicPr>
            <a:picLocks noChangeAspect="1" noChangeArrowheads="1"/>
          </p:cNvPicPr>
          <p:nvPr/>
        </p:nvPicPr>
        <p:blipFill rotWithShape="1">
          <a:blip r:embed="rId3">
            <a:extLst>
              <a:ext uri="{28A0092B-C50C-407E-A947-70E740481C1C}">
                <a14:useLocalDpi xmlns:a14="http://schemas.microsoft.com/office/drawing/2010/main"/>
              </a:ext>
            </a:extLst>
          </a:blip>
          <a:srcRect l="33562"/>
          <a:stretch/>
        </p:blipFill>
        <p:spPr bwMode="auto">
          <a:xfrm>
            <a:off x="187454" y="2840298"/>
            <a:ext cx="4259233" cy="3436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10396004" y="4665798"/>
            <a:ext cx="2008705" cy="738664"/>
          </a:xfrm>
          <a:prstGeom prst="rect">
            <a:avLst/>
          </a:prstGeom>
          <a:solidFill>
            <a:schemeClr val="bg1"/>
          </a:solidFill>
        </p:spPr>
        <p:txBody>
          <a:bodyPr wrap="square">
            <a:spAutoFit/>
          </a:bodyPr>
          <a:lstStyle/>
          <a:p>
            <a:pPr marL="285750" indent="-285750" algn="l">
              <a:buFont typeface="Arial" panose="020B0604020202020204" pitchFamily="34" charset="0"/>
              <a:buChar char="•"/>
            </a:pPr>
            <a:r>
              <a:rPr lang="zh-TW" altLang="en-US" dirty="0"/>
              <a:t>在搜索頁中搜索</a:t>
            </a:r>
          </a:p>
          <a:p>
            <a:pPr marL="285750" indent="-285750" algn="l">
              <a:buFont typeface="Arial" panose="020B0604020202020204" pitchFamily="34" charset="0"/>
              <a:buChar char="•"/>
            </a:pPr>
            <a:r>
              <a:rPr lang="zh-TW" altLang="en-US" dirty="0"/>
              <a:t>使用相機拍攝物品</a:t>
            </a:r>
            <a:endParaRPr lang="en-US" altLang="zh-TW" dirty="0"/>
          </a:p>
          <a:p>
            <a:pPr marL="285750" indent="-285750" algn="l">
              <a:buFont typeface="Arial" panose="020B0604020202020204" pitchFamily="34" charset="0"/>
              <a:buChar char="•"/>
            </a:pPr>
            <a:r>
              <a:rPr lang="zh-TW" altLang="en-US" dirty="0"/>
              <a:t>拍攝或掃描收據</a:t>
            </a:r>
          </a:p>
        </p:txBody>
      </p:sp>
      <p:sp>
        <p:nvSpPr>
          <p:cNvPr id="11" name="圓角矩形 10"/>
          <p:cNvSpPr/>
          <p:nvPr/>
        </p:nvSpPr>
        <p:spPr>
          <a:xfrm>
            <a:off x="368150" y="1910261"/>
            <a:ext cx="3744000" cy="360000"/>
          </a:xfrm>
          <a:prstGeom prst="roundRect">
            <a:avLst/>
          </a:prstGeom>
          <a:solidFill>
            <a:srgbClr val="345782"/>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zh-TW" altLang="en-US" b="1" dirty="0">
                <a:latin typeface="微軟正黑體" panose="020B0604030504040204" pitchFamily="34" charset="-120"/>
                <a:ea typeface="微軟正黑體" panose="020B0604030504040204" pitchFamily="34" charset="-120"/>
              </a:rPr>
              <a:t>「隨時、隨地」替隨身物品投保的服務</a:t>
            </a:r>
          </a:p>
        </p:txBody>
      </p:sp>
      <p:sp>
        <p:nvSpPr>
          <p:cNvPr id="12" name="矩形 11"/>
          <p:cNvSpPr/>
          <p:nvPr/>
        </p:nvSpPr>
        <p:spPr>
          <a:xfrm>
            <a:off x="7470777" y="2347948"/>
            <a:ext cx="2225641" cy="523220"/>
          </a:xfrm>
          <a:prstGeom prst="rect">
            <a:avLst/>
          </a:prstGeom>
        </p:spPr>
        <p:txBody>
          <a:bodyPr wrap="square">
            <a:spAutoFit/>
          </a:bodyPr>
          <a:lstStyle/>
          <a:p>
            <a:pPr algn="l"/>
            <a:r>
              <a:rPr lang="zh-TW" altLang="en-US" dirty="0">
                <a:latin typeface="微軟正黑體" panose="020B0604030504040204" pitchFamily="34" charset="-120"/>
                <a:ea typeface="微軟正黑體" panose="020B0604030504040204" pitchFamily="34" charset="-120"/>
              </a:rPr>
              <a:t>在</a:t>
            </a:r>
            <a:r>
              <a:rPr lang="en-US" altLang="zh-TW" dirty="0">
                <a:latin typeface="微軟正黑體" panose="020B0604030504040204" pitchFamily="34" charset="-120"/>
                <a:ea typeface="微軟正黑體" panose="020B0604030504040204" pitchFamily="34" charset="-120"/>
              </a:rPr>
              <a:t>App</a:t>
            </a:r>
            <a:r>
              <a:rPr lang="zh-TW" altLang="en-US" dirty="0">
                <a:latin typeface="微軟正黑體" panose="020B0604030504040204" pitchFamily="34" charset="-120"/>
                <a:ea typeface="微軟正黑體" panose="020B0604030504040204" pitchFamily="34" charset="-120"/>
              </a:rPr>
              <a:t>上</a:t>
            </a:r>
            <a:r>
              <a:rPr lang="zh-TW" altLang="en-US" dirty="0" smtClean="0">
                <a:latin typeface="微軟正黑體" panose="020B0604030504040204" pitchFamily="34" charset="-120"/>
                <a:ea typeface="微軟正黑體" panose="020B0604030504040204" pitchFamily="34" charset="-120"/>
              </a:rPr>
              <a:t>與「聊天機器人」申請</a:t>
            </a:r>
            <a:r>
              <a:rPr lang="zh-TW" altLang="en-US" dirty="0">
                <a:latin typeface="微軟正黑體" panose="020B0604030504040204" pitchFamily="34" charset="-120"/>
                <a:ea typeface="微軟正黑體" panose="020B0604030504040204" pitchFamily="34" charset="-120"/>
              </a:rPr>
              <a:t>，就能迅速獲得</a:t>
            </a:r>
            <a:r>
              <a:rPr lang="zh-TW" altLang="en-US" dirty="0" smtClean="0">
                <a:latin typeface="微軟正黑體" panose="020B0604030504040204" pitchFamily="34" charset="-120"/>
                <a:ea typeface="微軟正黑體" panose="020B0604030504040204" pitchFamily="34" charset="-120"/>
              </a:rPr>
              <a:t>賠款</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xmlns="" id="{41D3842E-CE4B-F744-A970-DFDBB9732798}"/>
              </a:ext>
            </a:extLst>
          </p:cNvPr>
          <p:cNvSpPr txBox="1"/>
          <p:nvPr/>
        </p:nvSpPr>
        <p:spPr>
          <a:xfrm>
            <a:off x="383794" y="1153654"/>
            <a:ext cx="1656000" cy="408623"/>
          </a:xfrm>
          <a:prstGeom prst="round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2" name="矩形 1">
            <a:extLst>
              <a:ext uri="{FF2B5EF4-FFF2-40B4-BE49-F238E27FC236}">
                <a16:creationId xmlns:a16="http://schemas.microsoft.com/office/drawing/2014/main" xmlns="" id="{9D70AADD-92AF-A44C-9C36-C3BBACAE9839}"/>
              </a:ext>
            </a:extLst>
          </p:cNvPr>
          <p:cNvSpPr/>
          <p:nvPr/>
        </p:nvSpPr>
        <p:spPr>
          <a:xfrm>
            <a:off x="10396004" y="2115826"/>
            <a:ext cx="3087154" cy="2246769"/>
          </a:xfrm>
          <a:prstGeom prst="rect">
            <a:avLst/>
          </a:prstGeom>
        </p:spPr>
        <p:txBody>
          <a:bodyPr wrap="square">
            <a:spAutoFit/>
          </a:bodyPr>
          <a:lstStyle/>
          <a:p>
            <a:pPr algn="l"/>
            <a:r>
              <a:rPr lang="zh-TW" altLang="en-US" b="1" dirty="0">
                <a:solidFill>
                  <a:srgbClr val="4A4A4A"/>
                </a:solidFill>
                <a:latin typeface="Helvetica Neue" panose="02000503000000020004" pitchFamily="2" charset="0"/>
              </a:rPr>
              <a:t>工作原理：實時結算、自動理賠</a:t>
            </a:r>
            <a:endParaRPr lang="zh-TW" altLang="en-US" dirty="0">
              <a:solidFill>
                <a:srgbClr val="4A4A4A"/>
              </a:solidFill>
              <a:latin typeface="Helvetica Neue" panose="02000503000000020004" pitchFamily="2" charset="0"/>
            </a:endParaRPr>
          </a:p>
          <a:p>
            <a:pPr algn="l"/>
            <a:r>
              <a:rPr lang="en" altLang="zh-TW" dirty="0" err="1">
                <a:solidFill>
                  <a:srgbClr val="4A4A4A"/>
                </a:solidFill>
                <a:latin typeface="Helvetica Neue" panose="02000503000000020004" pitchFamily="2" charset="0"/>
              </a:rPr>
              <a:t>Trov</a:t>
            </a:r>
            <a:r>
              <a:rPr lang="zh-TW" altLang="en-US" dirty="0">
                <a:solidFill>
                  <a:srgbClr val="4A4A4A"/>
                </a:solidFill>
                <a:latin typeface="Helvetica Neue" panose="02000503000000020004" pitchFamily="2" charset="0"/>
              </a:rPr>
              <a:t>的關鍵在於它是二合一的數據收集</a:t>
            </a:r>
            <a:r>
              <a:rPr lang="en" altLang="zh-TW" dirty="0">
                <a:solidFill>
                  <a:srgbClr val="4A4A4A"/>
                </a:solidFill>
                <a:latin typeface="Helvetica Neue" panose="02000503000000020004" pitchFamily="2" charset="0"/>
              </a:rPr>
              <a:t>APP</a:t>
            </a:r>
            <a:r>
              <a:rPr lang="zh-TW" altLang="en-US" dirty="0">
                <a:solidFill>
                  <a:srgbClr val="4A4A4A"/>
                </a:solidFill>
                <a:latin typeface="Helvetica Neue" panose="02000503000000020004" pitchFamily="2" charset="0"/>
              </a:rPr>
              <a:t>和數字保險平台。從後者來講，</a:t>
            </a:r>
            <a:r>
              <a:rPr lang="en" altLang="zh-TW" dirty="0" err="1">
                <a:solidFill>
                  <a:srgbClr val="4A4A4A"/>
                </a:solidFill>
                <a:latin typeface="Helvetica Neue" panose="02000503000000020004" pitchFamily="2" charset="0"/>
              </a:rPr>
              <a:t>Trov</a:t>
            </a:r>
            <a:r>
              <a:rPr lang="zh-TW" altLang="en-US" dirty="0">
                <a:solidFill>
                  <a:srgbClr val="4A4A4A"/>
                </a:solidFill>
                <a:latin typeface="Helvetica Neue" panose="02000503000000020004" pitchFamily="2" charset="0"/>
              </a:rPr>
              <a:t>本身並不賣保險，用戶購買的保險都是合作保險公司提供的。</a:t>
            </a:r>
            <a:r>
              <a:rPr lang="en" altLang="zh-TW" dirty="0" err="1">
                <a:solidFill>
                  <a:srgbClr val="4A4A4A"/>
                </a:solidFill>
                <a:latin typeface="Helvetica Neue" panose="02000503000000020004" pitchFamily="2" charset="0"/>
              </a:rPr>
              <a:t>Trōv</a:t>
            </a:r>
            <a:r>
              <a:rPr lang="zh-TW" altLang="en-US" dirty="0">
                <a:solidFill>
                  <a:srgbClr val="4A4A4A"/>
                </a:solidFill>
                <a:latin typeface="Helvetica Neue" panose="02000503000000020004" pitchFamily="2" charset="0"/>
              </a:rPr>
              <a:t>能夠根據用戶的位置連接相應的保險產品，它的角色類似於保險指定代理人。</a:t>
            </a:r>
          </a:p>
          <a:p>
            <a:r>
              <a:rPr lang="zh-TW" altLang="en-US" dirty="0"/>
              <a:t/>
            </a:r>
            <a:br>
              <a:rPr lang="zh-TW" altLang="en-US" dirty="0"/>
            </a:br>
            <a:endParaRPr lang="zh-TW" altLang="en-US" dirty="0"/>
          </a:p>
        </p:txBody>
      </p:sp>
      <p:pic>
        <p:nvPicPr>
          <p:cNvPr id="6" name="圖片 5">
            <a:extLst>
              <a:ext uri="{FF2B5EF4-FFF2-40B4-BE49-F238E27FC236}">
                <a16:creationId xmlns:a16="http://schemas.microsoft.com/office/drawing/2014/main" xmlns="" id="{CE4D72C5-C9B5-AA40-8730-6601EC0F7CBC}"/>
              </a:ext>
            </a:extLst>
          </p:cNvPr>
          <p:cNvPicPr>
            <a:picLocks noChangeAspect="1"/>
          </p:cNvPicPr>
          <p:nvPr/>
        </p:nvPicPr>
        <p:blipFill rotWithShape="1">
          <a:blip r:embed="rId4"/>
          <a:srcRect t="25196"/>
          <a:stretch/>
        </p:blipFill>
        <p:spPr>
          <a:xfrm>
            <a:off x="4704461" y="2708278"/>
            <a:ext cx="2208320" cy="3568143"/>
          </a:xfrm>
          <a:prstGeom prst="rect">
            <a:avLst/>
          </a:prstGeom>
        </p:spPr>
      </p:pic>
      <p:sp>
        <p:nvSpPr>
          <p:cNvPr id="8" name="矩形 7">
            <a:extLst>
              <a:ext uri="{FF2B5EF4-FFF2-40B4-BE49-F238E27FC236}">
                <a16:creationId xmlns:a16="http://schemas.microsoft.com/office/drawing/2014/main" xmlns="" id="{9D188567-E566-084F-A6A5-DD387A5F99B5}"/>
              </a:ext>
            </a:extLst>
          </p:cNvPr>
          <p:cNvSpPr/>
          <p:nvPr/>
        </p:nvSpPr>
        <p:spPr>
          <a:xfrm>
            <a:off x="343742" y="2339881"/>
            <a:ext cx="3946658"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上傳物品照片或資料，</a:t>
            </a:r>
            <a:r>
              <a:rPr lang="en-US" altLang="zh-TW" dirty="0" err="1">
                <a:latin typeface="微軟正黑體" panose="020B0604030504040204" pitchFamily="34" charset="-120"/>
                <a:ea typeface="微軟正黑體" panose="020B0604030504040204" pitchFamily="34" charset="-120"/>
              </a:rPr>
              <a:t>Trov</a:t>
            </a:r>
            <a:r>
              <a:rPr lang="zh-TW" altLang="en-US" dirty="0">
                <a:latin typeface="微軟正黑體" panose="020B0604030504040204" pitchFamily="34" charset="-120"/>
                <a:ea typeface="微軟正黑體" panose="020B0604030504040204" pitchFamily="34" charset="-120"/>
              </a:rPr>
              <a:t>從數據庫計算出價格</a:t>
            </a:r>
          </a:p>
        </p:txBody>
      </p:sp>
      <p:sp>
        <p:nvSpPr>
          <p:cNvPr id="9" name="圓角矩形 8">
            <a:extLst>
              <a:ext uri="{FF2B5EF4-FFF2-40B4-BE49-F238E27FC236}">
                <a16:creationId xmlns:a16="http://schemas.microsoft.com/office/drawing/2014/main" xmlns="" id="{AE4DB520-7825-E44E-8CFE-4B630A1CE679}"/>
              </a:ext>
            </a:extLst>
          </p:cNvPr>
          <p:cNvSpPr/>
          <p:nvPr/>
        </p:nvSpPr>
        <p:spPr>
          <a:xfrm>
            <a:off x="4606971" y="1927788"/>
            <a:ext cx="2441031" cy="360000"/>
          </a:xfrm>
          <a:prstGeom prst="roundRect">
            <a:avLst/>
          </a:prstGeom>
          <a:solidFill>
            <a:srgbClr val="345782"/>
          </a:solidFill>
          <a:ln>
            <a:solidFill>
              <a:schemeClr val="bg2">
                <a:lumMod val="75000"/>
              </a:schemeClr>
            </a:solidFill>
          </a:ln>
        </p:spPr>
        <p:txBody>
          <a:bodyPr wrap="none">
            <a:spAutoFit/>
          </a:bodyPr>
          <a:lstStyle/>
          <a:p>
            <a:r>
              <a:rPr lang="zh-TW" altLang="en-US" b="1" dirty="0">
                <a:solidFill>
                  <a:schemeClr val="lt1"/>
                </a:solidFill>
                <a:latin typeface="微軟正黑體" panose="020B0604030504040204" pitchFamily="34" charset="-120"/>
                <a:ea typeface="微軟正黑體" panose="020B0604030504040204" pitchFamily="34" charset="-120"/>
              </a:rPr>
              <a:t>滑動選擇「開啟</a:t>
            </a:r>
            <a:r>
              <a:rPr lang="en-US" altLang="zh-TW" b="1" dirty="0">
                <a:solidFill>
                  <a:schemeClr val="lt1"/>
                </a:solidFill>
                <a:latin typeface="微軟正黑體" panose="020B0604030504040204" pitchFamily="34" charset="-120"/>
                <a:ea typeface="微軟正黑體" panose="020B0604030504040204" pitchFamily="34" charset="-120"/>
              </a:rPr>
              <a:t>/</a:t>
            </a:r>
            <a:r>
              <a:rPr lang="zh-TW" altLang="en-US" b="1" dirty="0">
                <a:solidFill>
                  <a:schemeClr val="lt1"/>
                </a:solidFill>
                <a:latin typeface="微軟正黑體" panose="020B0604030504040204" pitchFamily="34" charset="-120"/>
                <a:ea typeface="微軟正黑體" panose="020B0604030504040204" pitchFamily="34" charset="-120"/>
              </a:rPr>
              <a:t>關閉投保」</a:t>
            </a:r>
          </a:p>
        </p:txBody>
      </p:sp>
      <p:sp>
        <p:nvSpPr>
          <p:cNvPr id="14" name="文字方塊 13">
            <a:extLst>
              <a:ext uri="{FF2B5EF4-FFF2-40B4-BE49-F238E27FC236}">
                <a16:creationId xmlns:a16="http://schemas.microsoft.com/office/drawing/2014/main" xmlns="" id="{D66BD101-2DC7-3644-90A8-0427A0CABC31}"/>
              </a:ext>
            </a:extLst>
          </p:cNvPr>
          <p:cNvSpPr txBox="1"/>
          <p:nvPr/>
        </p:nvSpPr>
        <p:spPr>
          <a:xfrm>
            <a:off x="7362857" y="1932119"/>
            <a:ext cx="2556000" cy="360000"/>
          </a:xfrm>
          <a:prstGeom prst="roundRect">
            <a:avLst/>
          </a:prstGeom>
          <a:solidFill>
            <a:srgbClr val="345782"/>
          </a:solidFill>
          <a:ln>
            <a:noFill/>
          </a:ln>
        </p:spPr>
        <p:txBody>
          <a:bodyPr wrap="square" rtlCol="0">
            <a:spAutoFit/>
          </a:bodyPr>
          <a:lstStyle/>
          <a:p>
            <a:r>
              <a:rPr lang="zh-CN" altLang="en-US" b="1" dirty="0">
                <a:solidFill>
                  <a:schemeClr val="lt1"/>
                </a:solidFill>
                <a:latin typeface="微軟正黑體" panose="020B0604030504040204" pitchFamily="34" charset="-120"/>
                <a:ea typeface="微軟正黑體" panose="020B0604030504040204" pitchFamily="34" charset="-120"/>
              </a:rPr>
              <a:t>快速理賠</a:t>
            </a:r>
            <a:endParaRPr lang="zh-TW" altLang="en-US" b="1" dirty="0">
              <a:solidFill>
                <a:schemeClr val="lt1"/>
              </a:solidFill>
              <a:latin typeface="微軟正黑體" panose="020B0604030504040204" pitchFamily="34" charset="-120"/>
              <a:ea typeface="微軟正黑體" panose="020B0604030504040204" pitchFamily="34" charset="-120"/>
            </a:endParaRPr>
          </a:p>
        </p:txBody>
      </p:sp>
      <p:pic>
        <p:nvPicPr>
          <p:cNvPr id="17" name="圖片 16">
            <a:extLst>
              <a:ext uri="{FF2B5EF4-FFF2-40B4-BE49-F238E27FC236}">
                <a16:creationId xmlns:a16="http://schemas.microsoft.com/office/drawing/2014/main" xmlns="" id="{660C19C6-DCD2-B943-B4BC-F59956F4C925}"/>
              </a:ext>
            </a:extLst>
          </p:cNvPr>
          <p:cNvPicPr>
            <a:picLocks noChangeAspect="1"/>
          </p:cNvPicPr>
          <p:nvPr/>
        </p:nvPicPr>
        <p:blipFill>
          <a:blip r:embed="rId5"/>
          <a:stretch>
            <a:fillRect/>
          </a:stretch>
        </p:blipFill>
        <p:spPr>
          <a:xfrm>
            <a:off x="7114540" y="3376138"/>
            <a:ext cx="2823816" cy="2075673"/>
          </a:xfrm>
          <a:prstGeom prst="rect">
            <a:avLst/>
          </a:prstGeom>
        </p:spPr>
      </p:pic>
      <p:pic>
        <p:nvPicPr>
          <p:cNvPr id="20" name="圖形 19" descr="VideoCamera">
            <a:hlinkClick r:id="rId6"/>
            <a:extLst>
              <a:ext uri="{FF2B5EF4-FFF2-40B4-BE49-F238E27FC236}">
                <a16:creationId xmlns:a16="http://schemas.microsoft.com/office/drawing/2014/main" xmlns="" id="{18994D62-D5E1-1B43-BF43-F0806572E6D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131189" y="5644887"/>
            <a:ext cx="631534" cy="631534"/>
          </a:xfrm>
          <a:prstGeom prst="rect">
            <a:avLst/>
          </a:prstGeom>
        </p:spPr>
      </p:pic>
      <p:sp>
        <p:nvSpPr>
          <p:cNvPr id="18" name="矩形 17">
            <a:extLst>
              <a:ext uri="{FF2B5EF4-FFF2-40B4-BE49-F238E27FC236}">
                <a16:creationId xmlns:a16="http://schemas.microsoft.com/office/drawing/2014/main" xmlns="" id="{CB29F2E1-9CC8-4E49-929D-A2165BEEBCBF}"/>
              </a:ext>
            </a:extLst>
          </p:cNvPr>
          <p:cNvSpPr/>
          <p:nvPr/>
        </p:nvSpPr>
        <p:spPr>
          <a:xfrm>
            <a:off x="4704461" y="2264142"/>
            <a:ext cx="2208320" cy="523220"/>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保費以</a:t>
            </a:r>
            <a:r>
              <a:rPr lang="zh-CN" altLang="en-US" dirty="0">
                <a:latin typeface="微軟正黑體" panose="020B0604030504040204" pitchFamily="34" charset="-120"/>
                <a:ea typeface="微軟正黑體" panose="020B0604030504040204" pitchFamily="34" charset="-120"/>
              </a:rPr>
              <a:t>分鐘</a:t>
            </a:r>
            <a:r>
              <a:rPr lang="zh-TW" altLang="en-US" dirty="0">
                <a:latin typeface="微軟正黑體" panose="020B0604030504040204" pitchFamily="34" charset="-120"/>
                <a:ea typeface="微軟正黑體" panose="020B0604030504040204" pitchFamily="34" charset="-120"/>
              </a:rPr>
              <a:t>計價，</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提供多種投保組合</a:t>
            </a:r>
          </a:p>
        </p:txBody>
      </p:sp>
    </p:spTree>
    <p:extLst>
      <p:ext uri="{BB962C8B-B14F-4D97-AF65-F5344CB8AC3E}">
        <p14:creationId xmlns:p14="http://schemas.microsoft.com/office/powerpoint/2010/main" val="1068198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xmlns="" id="{B91EAFEF-FDC4-7F45-AC4B-F5DDC9587CD5}"/>
              </a:ext>
            </a:extLst>
          </p:cNvPr>
          <p:cNvSpPr/>
          <p:nvPr/>
        </p:nvSpPr>
        <p:spPr>
          <a:xfrm>
            <a:off x="545718" y="1923399"/>
            <a:ext cx="5760451" cy="1055608"/>
          </a:xfrm>
          <a:prstGeom prst="roundRect">
            <a:avLst/>
          </a:prstGeom>
          <a:noFill/>
          <a:ln w="12700">
            <a:solidFill>
              <a:schemeClr val="tx1"/>
            </a:solidFill>
            <a:prstDash val="dash"/>
          </a:ln>
        </p:spPr>
        <p:txBody>
          <a:bodyPr wrap="square">
            <a:spAutoFit/>
          </a:bodyPr>
          <a:lstStyle/>
          <a:p>
            <a:pPr algn="l"/>
            <a:r>
              <a:rPr lang="zh-TW" altLang="en-US" dirty="0">
                <a:solidFill>
                  <a:srgbClr val="000000"/>
                </a:solidFill>
                <a:latin typeface="微軟正黑體" panose="020B0604030504040204" pitchFamily="34" charset="-120"/>
                <a:ea typeface="微軟正黑體" panose="020B0604030504040204" pitchFamily="34" charset="-120"/>
              </a:rPr>
              <a:t>據估算，在</a:t>
            </a:r>
            <a:r>
              <a:rPr lang="zh-TW" altLang="en-US" dirty="0" smtClean="0">
                <a:solidFill>
                  <a:srgbClr val="000000"/>
                </a:solidFill>
                <a:latin typeface="微軟正黑體" panose="020B0604030504040204" pitchFamily="34" charset="-120"/>
                <a:ea typeface="微軟正黑體" panose="020B0604030504040204" pitchFamily="34" charset="-120"/>
              </a:rPr>
              <a:t>歐洲詐保行為帶給保險公司損失約</a:t>
            </a:r>
            <a:r>
              <a:rPr lang="zh-TW" altLang="en-US" dirty="0">
                <a:solidFill>
                  <a:srgbClr val="000000"/>
                </a:solidFill>
                <a:latin typeface="微軟正黑體" panose="020B0604030504040204" pitchFamily="34" charset="-120"/>
                <a:ea typeface="微軟正黑體" panose="020B0604030504040204" pitchFamily="34" charset="-120"/>
              </a:rPr>
              <a:t>佔保險公司理賠總支出的</a:t>
            </a:r>
            <a:r>
              <a:rPr lang="en-US" altLang="zh-TW" dirty="0">
                <a:solidFill>
                  <a:srgbClr val="000000"/>
                </a:solidFill>
                <a:latin typeface="微軟正黑體" panose="020B0604030504040204" pitchFamily="34" charset="-120"/>
                <a:ea typeface="微軟正黑體" panose="020B0604030504040204" pitchFamily="34" charset="-120"/>
              </a:rPr>
              <a:t>10%</a:t>
            </a:r>
            <a:r>
              <a:rPr lang="zh-TW" altLang="en-US" dirty="0">
                <a:solidFill>
                  <a:srgbClr val="000000"/>
                </a:solidFill>
                <a:latin typeface="微軟正黑體" panose="020B0604030504040204" pitchFamily="34" charset="-120"/>
                <a:ea typeface="微軟正黑體" panose="020B0604030504040204" pitchFamily="34" charset="-120"/>
              </a:rPr>
              <a:t>。</a:t>
            </a:r>
            <a:r>
              <a:rPr lang="en" altLang="zh-TW" dirty="0" smtClean="0">
                <a:solidFill>
                  <a:srgbClr val="000000"/>
                </a:solidFill>
                <a:latin typeface="微軟正黑體" panose="020B0604030504040204" pitchFamily="34" charset="-120"/>
                <a:ea typeface="微軟正黑體" panose="020B0604030504040204" pitchFamily="34" charset="-120"/>
              </a:rPr>
              <a:t>Shift </a:t>
            </a:r>
            <a:r>
              <a:rPr lang="en" altLang="zh-TW" dirty="0">
                <a:solidFill>
                  <a:srgbClr val="000000"/>
                </a:solidFill>
                <a:latin typeface="微軟正黑體" panose="020B0604030504040204" pitchFamily="34" charset="-120"/>
                <a:ea typeface="微軟正黑體" panose="020B0604030504040204" pitchFamily="34" charset="-120"/>
              </a:rPr>
              <a:t>Technology</a:t>
            </a:r>
            <a:r>
              <a:rPr lang="zh-TW" altLang="en-US" dirty="0">
                <a:solidFill>
                  <a:srgbClr val="000000"/>
                </a:solidFill>
                <a:latin typeface="微軟正黑體" panose="020B0604030504040204" pitchFamily="34" charset="-120"/>
                <a:ea typeface="微軟正黑體" panose="020B0604030504040204" pitchFamily="34" charset="-120"/>
              </a:rPr>
              <a:t>運用機器學習，助歐洲的保險業聯盟分析</a:t>
            </a:r>
            <a:r>
              <a:rPr lang="en-US" altLang="zh-TW" dirty="0">
                <a:solidFill>
                  <a:srgbClr val="000000"/>
                </a:solidFill>
                <a:latin typeface="微軟正黑體" panose="020B0604030504040204" pitchFamily="34" charset="-120"/>
                <a:ea typeface="微軟正黑體" panose="020B0604030504040204" pitchFamily="34" charset="-120"/>
              </a:rPr>
              <a:t>1,300</a:t>
            </a:r>
            <a:r>
              <a:rPr lang="zh-TW" altLang="en-US" dirty="0">
                <a:solidFill>
                  <a:srgbClr val="000000"/>
                </a:solidFill>
                <a:latin typeface="微軟正黑體" panose="020B0604030504040204" pitchFamily="34" charset="-120"/>
                <a:ea typeface="微軟正黑體" panose="020B0604030504040204" pitchFamily="34" charset="-120"/>
              </a:rPr>
              <a:t>萬個保險索賠案例後，發現</a:t>
            </a:r>
            <a:r>
              <a:rPr lang="en-US" altLang="zh-TW" dirty="0">
                <a:solidFill>
                  <a:srgbClr val="000000"/>
                </a:solidFill>
                <a:latin typeface="微軟正黑體" panose="020B0604030504040204" pitchFamily="34" charset="-120"/>
                <a:ea typeface="微軟正黑體" panose="020B0604030504040204" pitchFamily="34" charset="-120"/>
              </a:rPr>
              <a:t>3,000</a:t>
            </a:r>
            <a:r>
              <a:rPr lang="zh-TW" altLang="en-US" dirty="0">
                <a:solidFill>
                  <a:srgbClr val="000000"/>
                </a:solidFill>
                <a:latin typeface="微軟正黑體" panose="020B0604030504040204" pitchFamily="34" charset="-120"/>
                <a:ea typeface="微軟正黑體" panose="020B0604030504040204" pitchFamily="34" charset="-120"/>
              </a:rPr>
              <a:t>個案例是潛在的保險詐欺，且包括大型、組織化的詐欺計畫，數年來可能已吸走數百萬歐元。</a:t>
            </a:r>
            <a:endParaRPr lang="zh-TW" alt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xmlns="" id="{B21939E2-8532-5348-B9A7-9F179946070F}"/>
              </a:ext>
            </a:extLst>
          </p:cNvPr>
          <p:cNvPicPr>
            <a:picLocks noChangeAspect="1"/>
          </p:cNvPicPr>
          <p:nvPr/>
        </p:nvPicPr>
        <p:blipFill>
          <a:blip r:embed="rId2"/>
          <a:stretch>
            <a:fillRect/>
          </a:stretch>
        </p:blipFill>
        <p:spPr>
          <a:xfrm>
            <a:off x="438150" y="333375"/>
            <a:ext cx="2120900" cy="368300"/>
          </a:xfrm>
          <a:prstGeom prst="rect">
            <a:avLst/>
          </a:prstGeom>
        </p:spPr>
      </p:pic>
      <p:grpSp>
        <p:nvGrpSpPr>
          <p:cNvPr id="17" name="群組 16"/>
          <p:cNvGrpSpPr/>
          <p:nvPr/>
        </p:nvGrpSpPr>
        <p:grpSpPr>
          <a:xfrm>
            <a:off x="545719" y="1261403"/>
            <a:ext cx="7998206" cy="523220"/>
            <a:chOff x="545719" y="1261403"/>
            <a:chExt cx="7998206" cy="523220"/>
          </a:xfrm>
        </p:grpSpPr>
        <p:sp>
          <p:nvSpPr>
            <p:cNvPr id="11" name="文字方塊 10">
              <a:extLst>
                <a:ext uri="{FF2B5EF4-FFF2-40B4-BE49-F238E27FC236}">
                  <a16:creationId xmlns:a16="http://schemas.microsoft.com/office/drawing/2014/main" xmlns="" id="{41D3842E-CE4B-F744-A970-DFDBB9732798}"/>
                </a:ext>
              </a:extLst>
            </p:cNvPr>
            <p:cNvSpPr txBox="1"/>
            <p:nvPr/>
          </p:nvSpPr>
          <p:spPr>
            <a:xfrm>
              <a:off x="545719" y="1296706"/>
              <a:ext cx="1656000" cy="408623"/>
            </a:xfrm>
            <a:prstGeom prst="round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12" name="矩形 11"/>
            <p:cNvSpPr/>
            <p:nvPr/>
          </p:nvSpPr>
          <p:spPr>
            <a:xfrm>
              <a:off x="2233468" y="1261403"/>
              <a:ext cx="6310457"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zh-TW" altLang="en-US" dirty="0" smtClean="0">
                  <a:latin typeface="微軟正黑體" panose="020B0604030504040204" pitchFamily="34" charset="-120"/>
                  <a:ea typeface="微軟正黑體" panose="020B0604030504040204" pitchFamily="34" charset="-120"/>
                </a:rPr>
                <a:t>理賠審查員須從眾多繁雜的文件中，抽絲剝繭判別是否為詐保，並審核理賠金額與方式，流程過於耗時費力，且存有人為誤判風險</a:t>
              </a:r>
              <a:endParaRPr lang="en-US" altLang="zh-TW" dirty="0">
                <a:latin typeface="微軟正黑體" panose="020B0604030504040204" pitchFamily="34" charset="-120"/>
                <a:ea typeface="微軟正黑體" panose="020B0604030504040204" pitchFamily="34" charset="-120"/>
              </a:endParaRPr>
            </a:p>
          </p:txBody>
        </p:sp>
      </p:grpSp>
      <p:sp>
        <p:nvSpPr>
          <p:cNvPr id="10" name="矩形 9"/>
          <p:cNvSpPr/>
          <p:nvPr/>
        </p:nvSpPr>
        <p:spPr>
          <a:xfrm>
            <a:off x="2879580" y="332343"/>
            <a:ext cx="2262158" cy="369332"/>
          </a:xfrm>
          <a:prstGeom prst="rect">
            <a:avLst/>
          </a:prstGeom>
        </p:spPr>
        <p:txBody>
          <a:bodyPr wrap="none">
            <a:spAutoFit/>
          </a:bodyPr>
          <a:lstStyle/>
          <a:p>
            <a:r>
              <a:rPr lang="zh-TW" altLang="en-US" sz="1800" b="1" dirty="0" smtClean="0">
                <a:latin typeface="微軟正黑體" panose="020B0604030504040204" pitchFamily="34" charset="-120"/>
                <a:ea typeface="微軟正黑體" panose="020B0604030504040204" pitchFamily="34" charset="-120"/>
              </a:rPr>
              <a:t>保險詐欺</a:t>
            </a:r>
            <a:r>
              <a:rPr lang="zh-TW" altLang="en-US" sz="1800" b="1" dirty="0">
                <a:latin typeface="微軟正黑體" panose="020B0604030504040204" pitchFamily="34" charset="-120"/>
                <a:ea typeface="微軟正黑體" panose="020B0604030504040204" pitchFamily="34" charset="-120"/>
              </a:rPr>
              <a:t>判斷</a:t>
            </a:r>
            <a:r>
              <a:rPr lang="zh-TW" altLang="en-US" sz="1800" b="1" dirty="0" smtClean="0">
                <a:latin typeface="微軟正黑體" panose="020B0604030504040204" pitchFamily="34" charset="-120"/>
                <a:ea typeface="微軟正黑體" panose="020B0604030504040204" pitchFamily="34" charset="-120"/>
              </a:rPr>
              <a:t>自動化</a:t>
            </a:r>
            <a:endParaRPr lang="zh-TW" altLang="en-US" sz="1800" b="1" dirty="0">
              <a:latin typeface="微軟正黑體" panose="020B0604030504040204" pitchFamily="34" charset="-120"/>
              <a:ea typeface="微軟正黑體" panose="020B0604030504040204" pitchFamily="34" charset="-120"/>
            </a:endParaRPr>
          </a:p>
        </p:txBody>
      </p:sp>
      <p:grpSp>
        <p:nvGrpSpPr>
          <p:cNvPr id="16" name="群組 15"/>
          <p:cNvGrpSpPr/>
          <p:nvPr/>
        </p:nvGrpSpPr>
        <p:grpSpPr>
          <a:xfrm>
            <a:off x="363131" y="3297013"/>
            <a:ext cx="9245523" cy="2228686"/>
            <a:chOff x="355676" y="3973332"/>
            <a:chExt cx="9245523" cy="2228686"/>
          </a:xfrm>
        </p:grpSpPr>
        <p:grpSp>
          <p:nvGrpSpPr>
            <p:cNvPr id="7" name="群組 6"/>
            <p:cNvGrpSpPr/>
            <p:nvPr/>
          </p:nvGrpSpPr>
          <p:grpSpPr>
            <a:xfrm>
              <a:off x="355676" y="3995979"/>
              <a:ext cx="3511474" cy="2206039"/>
              <a:chOff x="124149" y="3603764"/>
              <a:chExt cx="3911750" cy="2423461"/>
            </a:xfrm>
          </p:grpSpPr>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9" y="3603764"/>
                <a:ext cx="3911750" cy="2423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133349" y="3603764"/>
                <a:ext cx="1076326"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詐保行為</a:t>
                </a:r>
              </a:p>
            </p:txBody>
          </p:sp>
        </p:grpSp>
        <p:sp>
          <p:nvSpPr>
            <p:cNvPr id="8" name="文字方塊 7"/>
            <p:cNvSpPr txBox="1"/>
            <p:nvPr/>
          </p:nvSpPr>
          <p:spPr>
            <a:xfrm>
              <a:off x="3687394" y="4482385"/>
              <a:ext cx="1292225" cy="553998"/>
            </a:xfrm>
            <a:prstGeom prst="rect">
              <a:avLst/>
            </a:prstGeom>
            <a:noFill/>
          </p:spPr>
          <p:txBody>
            <a:bodyPr wrap="square" rtlCol="0">
              <a:spAutoFit/>
            </a:bodyPr>
            <a:lstStyle/>
            <a:p>
              <a:r>
                <a:rPr lang="zh-TW" altLang="en-US" sz="1600" b="1" dirty="0">
                  <a:latin typeface="微軟正黑體" panose="020B0604030504040204" pitchFamily="34" charset="-120"/>
                  <a:ea typeface="微軟正黑體" panose="020B0604030504040204" pitchFamily="34" charset="-120"/>
                </a:rPr>
                <a:t>淬</a:t>
              </a:r>
              <a:r>
                <a:rPr lang="zh-TW" altLang="en-US" sz="1600" b="1" dirty="0" smtClean="0">
                  <a:latin typeface="微軟正黑體" panose="020B0604030504040204" pitchFamily="34" charset="-120"/>
                  <a:ea typeface="微軟正黑體" panose="020B0604030504040204" pitchFamily="34" charset="-120"/>
                </a:rPr>
                <a:t>取</a:t>
              </a:r>
              <a:endParaRPr lang="en-US" altLang="zh-TW" sz="1600" b="1" dirty="0" smtClean="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詐保特徵</a:t>
              </a:r>
            </a:p>
          </p:txBody>
        </p:sp>
        <p:grpSp>
          <p:nvGrpSpPr>
            <p:cNvPr id="9" name="群組 8"/>
            <p:cNvGrpSpPr/>
            <p:nvPr/>
          </p:nvGrpSpPr>
          <p:grpSpPr>
            <a:xfrm>
              <a:off x="5036963" y="4264080"/>
              <a:ext cx="1408095" cy="1436849"/>
              <a:chOff x="4156075" y="2045378"/>
              <a:chExt cx="1523967" cy="1558386"/>
            </a:xfrm>
          </p:grpSpPr>
          <p:pic>
            <p:nvPicPr>
              <p:cNvPr id="41988" name="Picture 4" descr="ãæ©å¨å­¸ç¿ iconã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075" y="2282149"/>
                <a:ext cx="1523967" cy="132161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p:nvSpPr>
            <p:spPr>
              <a:xfrm>
                <a:off x="4271945" y="2045378"/>
                <a:ext cx="1292225" cy="338554"/>
              </a:xfrm>
              <a:prstGeom prst="rect">
                <a:avLst/>
              </a:prstGeom>
              <a:noFill/>
            </p:spPr>
            <p:txBody>
              <a:bodyPr wrap="square" rtlCol="0">
                <a:spAutoFit/>
              </a:bodyPr>
              <a:lstStyle/>
              <a:p>
                <a:r>
                  <a:rPr lang="zh-TW" altLang="en-US" sz="1600" b="1" dirty="0" smtClean="0">
                    <a:latin typeface="微軟正黑體" panose="020B0604030504040204" pitchFamily="34" charset="-120"/>
                    <a:ea typeface="微軟正黑體" panose="020B0604030504040204" pitchFamily="34" charset="-120"/>
                  </a:rPr>
                  <a:t>機器學習</a:t>
                </a:r>
              </a:p>
            </p:txBody>
          </p:sp>
        </p:grpSp>
        <p:grpSp>
          <p:nvGrpSpPr>
            <p:cNvPr id="15" name="群組 14"/>
            <p:cNvGrpSpPr/>
            <p:nvPr/>
          </p:nvGrpSpPr>
          <p:grpSpPr>
            <a:xfrm>
              <a:off x="7004050" y="3973332"/>
              <a:ext cx="2597149" cy="2077451"/>
              <a:chOff x="6975475" y="3659007"/>
              <a:chExt cx="2597149" cy="2077451"/>
            </a:xfrm>
          </p:grpSpPr>
          <p:sp>
            <p:nvSpPr>
              <p:cNvPr id="4" name="圓角矩形 3">
                <a:extLst>
                  <a:ext uri="{FF2B5EF4-FFF2-40B4-BE49-F238E27FC236}">
                    <a16:creationId xmlns:a16="http://schemas.microsoft.com/office/drawing/2014/main" xmlns="" id="{7DFA367E-9C99-5C4D-A9AE-D15102A6F1ED}"/>
                  </a:ext>
                </a:extLst>
              </p:cNvPr>
              <p:cNvSpPr/>
              <p:nvPr/>
            </p:nvSpPr>
            <p:spPr>
              <a:xfrm>
                <a:off x="6975475" y="4442487"/>
                <a:ext cx="2597148" cy="1293971"/>
              </a:xfrm>
              <a:prstGeom prst="roundRect">
                <a:avLst/>
              </a:prstGeom>
              <a:ln>
                <a:solidFill>
                  <a:schemeClr val="tx1">
                    <a:lumMod val="50000"/>
                    <a:lumOff val="50000"/>
                  </a:schemeClr>
                </a:solidFill>
              </a:ln>
              <a:effectLst/>
            </p:spPr>
            <p:txBody>
              <a:bodyPr wrap="square">
                <a:spAutoFit/>
              </a:bodyPr>
              <a:lstStyle/>
              <a:p>
                <a:pPr marL="285750" indent="-285750" algn="l">
                  <a:buFont typeface="Wingdings" panose="05000000000000000000" pitchFamily="2" charset="2"/>
                  <a:buChar char="l"/>
                </a:pPr>
                <a:endParaRPr lang="en-US" altLang="zh-TW" dirty="0" smtClean="0">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l"/>
                </a:pPr>
                <a:r>
                  <a:rPr lang="zh-TW" altLang="en-US" dirty="0" smtClean="0">
                    <a:latin typeface="微軟正黑體" panose="020B0604030504040204" pitchFamily="34" charset="-120"/>
                    <a:ea typeface="微軟正黑體" panose="020B0604030504040204" pitchFamily="34" charset="-120"/>
                  </a:rPr>
                  <a:t>篩</a:t>
                </a:r>
                <a:r>
                  <a:rPr lang="zh-TW" altLang="en-US" dirty="0">
                    <a:latin typeface="微軟正黑體" panose="020B0604030504040204" pitchFamily="34" charset="-120"/>
                    <a:ea typeface="微軟正黑體" panose="020B0604030504040204" pitchFamily="34" charset="-120"/>
                  </a:rPr>
                  <a:t>出可疑的索賠</a:t>
                </a:r>
                <a:r>
                  <a:rPr lang="zh-TW" altLang="en-US" dirty="0" smtClean="0">
                    <a:latin typeface="微軟正黑體" panose="020B0604030504040204" pitchFamily="34" charset="-120"/>
                    <a:ea typeface="微軟正黑體" panose="020B0604030504040204" pitchFamily="34" charset="-120"/>
                  </a:rPr>
                  <a:t>請求</a:t>
                </a:r>
                <a:endParaRPr lang="en-US" altLang="zh-TW" dirty="0" smtClean="0">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l"/>
                </a:pPr>
                <a:r>
                  <a:rPr lang="zh-TW" altLang="en-US" dirty="0" smtClean="0">
                    <a:latin typeface="微軟正黑體" panose="020B0604030504040204" pitchFamily="34" charset="-120"/>
                    <a:ea typeface="微軟正黑體" panose="020B0604030504040204" pitchFamily="34" charset="-120"/>
                  </a:rPr>
                  <a:t>解釋可能的</a:t>
                </a:r>
                <a:r>
                  <a:rPr lang="zh-TW" altLang="en-US" dirty="0">
                    <a:latin typeface="微軟正黑體" panose="020B0604030504040204" pitchFamily="34" charset="-120"/>
                    <a:ea typeface="微軟正黑體" panose="020B0604030504040204" pitchFamily="34" charset="-120"/>
                  </a:rPr>
                  <a:t>詐欺</a:t>
                </a:r>
                <a:r>
                  <a:rPr lang="zh-TW" altLang="en-US" dirty="0" smtClean="0">
                    <a:latin typeface="微軟正黑體" panose="020B0604030504040204" pitchFamily="34" charset="-120"/>
                    <a:ea typeface="微軟正黑體" panose="020B0604030504040204" pitchFamily="34" charset="-120"/>
                  </a:rPr>
                  <a:t>方式</a:t>
                </a:r>
                <a:endParaRPr lang="en-US" altLang="zh-TW" dirty="0" smtClean="0">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l"/>
                </a:pPr>
                <a:r>
                  <a:rPr lang="zh-TW" altLang="en-US" dirty="0" smtClean="0">
                    <a:latin typeface="微軟正黑體" panose="020B0604030504040204" pitchFamily="34" charset="-120"/>
                    <a:ea typeface="微軟正黑體" panose="020B0604030504040204" pitchFamily="34" charset="-120"/>
                  </a:rPr>
                  <a:t>明確</a:t>
                </a:r>
                <a:r>
                  <a:rPr lang="zh-TW" altLang="en-US" dirty="0">
                    <a:latin typeface="微軟正黑體" panose="020B0604030504040204" pitchFamily="34" charset="-120"/>
                    <a:ea typeface="微軟正黑體" panose="020B0604030504040204" pitchFamily="34" charset="-120"/>
                  </a:rPr>
                  <a:t>指出索賠的哪些方面值得深入</a:t>
                </a:r>
                <a:r>
                  <a:rPr lang="zh-TW" altLang="en-US" dirty="0" smtClean="0">
                    <a:latin typeface="微軟正黑體" panose="020B0604030504040204" pitchFamily="34" charset="-120"/>
                    <a:ea typeface="微軟正黑體" panose="020B0604030504040204" pitchFamily="34" charset="-120"/>
                  </a:rPr>
                  <a:t>調查</a:t>
                </a:r>
                <a:endParaRPr lang="en-US" altLang="zh-TW" dirty="0" smtClean="0">
                  <a:latin typeface="微軟正黑體" panose="020B0604030504040204" pitchFamily="34" charset="-120"/>
                  <a:ea typeface="微軟正黑體" panose="020B0604030504040204" pitchFamily="34" charset="-120"/>
                </a:endParaRPr>
              </a:p>
            </p:txBody>
          </p:sp>
          <p:sp>
            <p:nvSpPr>
              <p:cNvPr id="14" name="矩形 13"/>
              <p:cNvSpPr/>
              <p:nvPr/>
            </p:nvSpPr>
            <p:spPr>
              <a:xfrm>
                <a:off x="6975475" y="3659007"/>
                <a:ext cx="2597149" cy="954107"/>
              </a:xfrm>
              <a:prstGeom prst="rect">
                <a:avLst/>
              </a:prstGeom>
              <a:solidFill>
                <a:srgbClr val="FFC000"/>
              </a:solidFill>
              <a:effectLst>
                <a:outerShdw blurRad="50800" dist="38100" dir="2700000" algn="tl" rotWithShape="0">
                  <a:prstClr val="black">
                    <a:alpha val="40000"/>
                  </a:prstClr>
                </a:outerShdw>
              </a:effectLst>
            </p:spPr>
            <p:txBody>
              <a:bodyPr wrap="square">
                <a:spAutoFit/>
              </a:bodyPr>
              <a:lstStyle/>
              <a:p>
                <a:pPr algn="l"/>
                <a:r>
                  <a:rPr lang="zh-TW" altLang="en-US" dirty="0">
                    <a:latin typeface="微軟正黑體" panose="020B0604030504040204" pitchFamily="34" charset="-120"/>
                    <a:ea typeface="微軟正黑體" panose="020B0604030504040204" pitchFamily="34" charset="-120"/>
                  </a:rPr>
                  <a:t>透過機器學習，淬取詐保特徵，將理賠案件按可疑度排名，使審查員專注調查高詐欺可能性的案子，提高索賠流程的</a:t>
                </a:r>
                <a:r>
                  <a:rPr lang="zh-TW" altLang="en-US" dirty="0" smtClean="0">
                    <a:latin typeface="微軟正黑體" panose="020B0604030504040204" pitchFamily="34" charset="-120"/>
                    <a:ea typeface="微軟正黑體" panose="020B0604030504040204" pitchFamily="34" charset="-120"/>
                  </a:rPr>
                  <a:t>效率</a:t>
                </a:r>
                <a:endParaRPr lang="zh-TW" altLang="en-US" dirty="0">
                  <a:latin typeface="微軟正黑體" panose="020B0604030504040204" pitchFamily="34" charset="-120"/>
                  <a:ea typeface="微軟正黑體" panose="020B0604030504040204" pitchFamily="34" charset="-120"/>
                </a:endParaRPr>
              </a:p>
            </p:txBody>
          </p:sp>
        </p:grpSp>
        <p:sp>
          <p:nvSpPr>
            <p:cNvPr id="5" name="向右箭號 4"/>
            <p:cNvSpPr/>
            <p:nvPr/>
          </p:nvSpPr>
          <p:spPr bwMode="auto">
            <a:xfrm>
              <a:off x="6359334" y="4894030"/>
              <a:ext cx="616142" cy="559800"/>
            </a:xfrm>
            <a:prstGeom prst="rightArrow">
              <a:avLst/>
            </a:prstGeom>
            <a:solidFill>
              <a:srgbClr val="FFC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smtClean="0">
                <a:solidFill>
                  <a:schemeClr val="tx1"/>
                </a:solidFill>
                <a:effectLst/>
                <a:latin typeface="+mn-lt"/>
                <a:cs typeface="+mn-cs"/>
              </a:endParaRPr>
            </a:p>
          </p:txBody>
        </p:sp>
        <p:sp>
          <p:nvSpPr>
            <p:cNvPr id="18" name="向右箭號 17"/>
            <p:cNvSpPr/>
            <p:nvPr/>
          </p:nvSpPr>
          <p:spPr bwMode="auto">
            <a:xfrm>
              <a:off x="3935110" y="4902539"/>
              <a:ext cx="1082609" cy="559800"/>
            </a:xfrm>
            <a:prstGeom prst="rightArrow">
              <a:avLst/>
            </a:prstGeom>
            <a:solidFill>
              <a:srgbClr val="FFC00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smtClean="0">
                <a:solidFill>
                  <a:schemeClr val="tx1"/>
                </a:solidFill>
                <a:effectLst/>
                <a:latin typeface="+mn-lt"/>
                <a:cs typeface="+mn-cs"/>
              </a:endParaRPr>
            </a:p>
          </p:txBody>
        </p:sp>
      </p:grpSp>
      <p:pic>
        <p:nvPicPr>
          <p:cNvPr id="41990" name="Picture 6" descr="https://s.zimedia.com.tw/s/HU724b-10"/>
          <p:cNvPicPr>
            <a:picLocks noChangeAspect="1" noChangeArrowheads="1"/>
          </p:cNvPicPr>
          <p:nvPr/>
        </p:nvPicPr>
        <p:blipFill rotWithShape="1">
          <a:blip r:embed="rId5">
            <a:extLst>
              <a:ext uri="{28A0092B-C50C-407E-A947-70E740481C1C}">
                <a14:useLocalDpi xmlns:a14="http://schemas.microsoft.com/office/drawing/2010/main" val="0"/>
              </a:ext>
            </a:extLst>
          </a:blip>
          <a:srcRect l="8909" t="15839" r="7104" b="21714"/>
          <a:stretch/>
        </p:blipFill>
        <p:spPr bwMode="auto">
          <a:xfrm>
            <a:off x="6413232" y="1941083"/>
            <a:ext cx="3213031" cy="9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8979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2221&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0&quot;/&gt;&lt;/m_mruColor&gt;&lt;m_eweekdayFirstOfWeek val=&quot;2&quot;/&gt;&lt;m_eweekdayFirstOfWorkweek val=&quot;2&quot;/&gt;&lt;m_eweekdayFirstOfWeekend val=&quot;7&quot;/&gt;&lt;/CPresentation&gt;&lt;/root&gt;"/>
  <p:tag name="THINKCELLUNDODONOTDELETE" val="1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vNAlxN9pkWJj03YnEz8k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_rO9e_3cEqFNMpmlXwin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5AF82v9YE6vKaCwWGtI0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dQ1XBSmUSUg1hhh75SV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1PT4tMEq2E2pSxTZ.koTDg"/>
</p:tagLst>
</file>

<file path=ppt/theme/theme1.xml><?xml version="1.0" encoding="utf-8"?>
<a:theme xmlns:a="http://schemas.openxmlformats.org/drawingml/2006/main" name="blank">
  <a:themeElements>
    <a:clrScheme name="Letter 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fontScheme name="Custom 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rgbClr val="808080"/>
          </a:solidFill>
          <a:prstDash val="solid"/>
          <a:round/>
          <a:headEnd type="none" w="med" len="med"/>
          <a:tailEnd type="none" w="med" len="med"/>
        </a:ln>
        <a:effectLst/>
      </a:spPr>
      <a:bodyPr vert="horz" wrap="square" lIns="91440" tIns="91440" rIns="91440" bIns="91440" numCol="1" rtlCol="0" anchor="t" anchorCtr="0" compatLnSpc="1">
        <a:prstTxWarp prst="textNoShape">
          <a:avLst/>
        </a:prstTxWarp>
        <a:spAutoFit/>
      </a:bodyPr>
      <a:lstStyle>
        <a:defPPr marL="0" marR="0" indent="0" algn="ctr" defTabSz="889000" rtl="0" eaLnBrk="1" fontAlgn="base" latinLnBrk="0" hangingPunct="1">
          <a:defRPr kumimoji="0" sz="1400" b="0" i="0" u="none" strike="noStrike" cap="none" normalizeH="0" baseline="0" dirty="0" smtClean="0">
            <a:solidFill>
              <a:schemeClr val="tx1"/>
            </a:solidFill>
            <a:effectLst/>
            <a:latin typeface="+mn-lt"/>
            <a:cs typeface="+mn-cs"/>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91440" rIns="91440" bIns="91440" numCol="1" anchor="t" anchorCtr="0" compatLnSpc="1">
        <a:prstTxWarp prst="textNoShape">
          <a:avLst/>
        </a:prstTxWarp>
        <a:spAutoFit/>
      </a:bodyPr>
      <a:lstStyle>
        <a:defPPr marL="0" marR="0" indent="0" algn="ctr" defTabSz="889000" rtl="0" eaLnBrk="1" fontAlgn="base" latinLnBrk="0" hangingPunct="1">
          <a:lnSpc>
            <a:spcPct val="100000"/>
          </a:lnSpc>
          <a:spcBef>
            <a:spcPct val="50000"/>
          </a:spcBef>
          <a:spcAft>
            <a:spcPct val="0"/>
          </a:spcAft>
          <a:buClrTx/>
          <a:buSzTx/>
          <a:buFontTx/>
          <a:buNone/>
          <a:tabLst/>
          <a:defRPr kumimoji="0" lang="en-GB" sz="1400" b="0" i="0" u="none" strike="noStrike" cap="none" normalizeH="0" baseline="0" smtClean="0">
            <a:ln>
              <a:noFill/>
            </a:ln>
            <a:solidFill>
              <a:schemeClr val="tx1"/>
            </a:solidFill>
            <a:effectLst/>
            <a:latin typeface="+mn-lt"/>
            <a:cs typeface="+mn-cs"/>
          </a:defRPr>
        </a:defPPr>
      </a:lstStyle>
    </a:lnDef>
    <a:txDef>
      <a:spPr>
        <a:noFill/>
      </a:spPr>
      <a:bodyPr wrap="square" rtlCol="0">
        <a:spAutoFit/>
      </a:bodyPr>
      <a:lstStyle>
        <a:defPPr>
          <a:defRPr dirty="0" smtClean="0">
            <a:latin typeface="+mn-lt"/>
          </a:defRPr>
        </a:defPPr>
      </a:lstStyle>
    </a:txDef>
  </a:objectDefaults>
  <a:extraClrSchemeLst>
    <a:extraClrScheme>
      <a:clrScheme name="Letter 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3">
        <a:dk1>
          <a:srgbClr val="000000"/>
        </a:dk1>
        <a:lt1>
          <a:srgbClr val="FFFFFF"/>
        </a:lt1>
        <a:dk2>
          <a:srgbClr val="345782"/>
        </a:dk2>
        <a:lt2>
          <a:srgbClr val="808080"/>
        </a:lt2>
        <a:accent1>
          <a:srgbClr val="E2E2E2"/>
        </a:accent1>
        <a:accent2>
          <a:srgbClr val="C5DCDF"/>
        </a:accent2>
        <a:accent3>
          <a:srgbClr val="FFFFFF"/>
        </a:accent3>
        <a:accent4>
          <a:srgbClr val="000000"/>
        </a:accent4>
        <a:accent5>
          <a:srgbClr val="EEEEEE"/>
        </a:accent5>
        <a:accent6>
          <a:srgbClr val="B2C7CA"/>
        </a:accent6>
        <a:hlink>
          <a:srgbClr val="5D8BA7"/>
        </a:hlink>
        <a:folHlink>
          <a:srgbClr val="9CBDC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xsi="http://www.w3.org/2001/XMLSchema-instance" xmlns:p="http://schemas.microsoft.com/office/2006/metadata/properties">
  <documentManagement>
    <Description0 xmlns="614f71a7-1ffd-4a5b-b04c-721b42e4b93f" xsi:nil="true"/>
    <Software xmlns="614f71a7-1ffd-4a5b-b04c-721b42e4b93f" xsi:nil="true"/>
    <Product xmlns="614f71a7-1ffd-4a5b-b04c-721b42e4b9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FC59CFA4602A49AC3BDAF1F5DD4AD1" ma:contentTypeVersion="7" ma:contentTypeDescription="Create a new document." ma:contentTypeScope="" ma:versionID="c65ba08bd50aaf5ec69a5d563d9d7160">
  <xsd:schema xmlns:xsd="http://www.w3.org/2001/XMLSchema" xmlns:p="http://schemas.microsoft.com/office/2006/metadata/properties" xmlns:ns2="614f71a7-1ffd-4a5b-b04c-721b42e4b93f" targetNamespace="http://schemas.microsoft.com/office/2006/metadata/properties" ma:root="true" ma:fieldsID="8a3eb56de8cb87a095342ef8a3972c2e" ns2:_="">
    <xsd:import namespace="614f71a7-1ffd-4a5b-b04c-721b42e4b93f"/>
    <xsd:element name="properties">
      <xsd:complexType>
        <xsd:sequence>
          <xsd:element name="documentManagement">
            <xsd:complexType>
              <xsd:all>
                <xsd:element ref="ns2:Description0" minOccurs="0"/>
                <xsd:element ref="ns2:Software" minOccurs="0"/>
                <xsd:element ref="ns2:Product" minOccurs="0"/>
              </xsd:all>
            </xsd:complexType>
          </xsd:element>
        </xsd:sequence>
      </xsd:complexType>
    </xsd:element>
  </xsd:schema>
  <xsd:schema xmlns:xsd="http://www.w3.org/2001/XMLSchema" xmlns:dms="http://schemas.microsoft.com/office/2006/documentManagement/types" targetNamespace="614f71a7-1ffd-4a5b-b04c-721b42e4b93f" elementFormDefault="qualified">
    <xsd:import namespace="http://schemas.microsoft.com/office/2006/documentManagement/types"/>
    <xsd:element name="Description0" ma:index="8" nillable="true" ma:displayName="Description" ma:hidden="true" ma:internalName="Description0" ma:readOnly="false">
      <xsd:simpleType>
        <xsd:restriction base="dms:Note"/>
      </xsd:simpleType>
    </xsd:element>
    <xsd:element name="Software" ma:index="9" nillable="true" ma:displayName="Software" ma:hidden="true" ma:internalName="Software" ma:readOnly="false">
      <xsd:simpleType>
        <xsd:restriction base="dms:Text">
          <xsd:maxLength value="10"/>
        </xsd:restriction>
      </xsd:simpleType>
    </xsd:element>
    <xsd:element name="Product" ma:index="10" nillable="true" ma:displayName="Product" ma:hidden="true" ma:internalName="Product"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D00EDC-9529-46D3-865F-ED9D69FE8672}">
  <ds:schemaRefs>
    <ds:schemaRef ds:uri="http://schemas.microsoft.com/office/2006/metadata/properties"/>
    <ds:schemaRef ds:uri="614f71a7-1ffd-4a5b-b04c-721b42e4b93f"/>
  </ds:schemaRefs>
</ds:datastoreItem>
</file>

<file path=customXml/itemProps2.xml><?xml version="1.0" encoding="utf-8"?>
<ds:datastoreItem xmlns:ds="http://schemas.openxmlformats.org/officeDocument/2006/customXml" ds:itemID="{B8FFBFC6-7931-4C64-B4E0-D54B44BCD9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4f71a7-1ffd-4a5b-b04c-721b42e4b93f"/>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46D49868-F72B-4C92-A9AD-DDB4759328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2972</Words>
  <Application>Microsoft Office PowerPoint</Application>
  <PresentationFormat>A4 紙張 (210x297 公釐)</PresentationFormat>
  <Paragraphs>216</Paragraphs>
  <Slides>29</Slides>
  <Notes>5</Notes>
  <HiddenSlides>2</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29</vt:i4>
      </vt:variant>
    </vt:vector>
  </HeadingPairs>
  <TitlesOfParts>
    <vt:vector size="31" baseType="lpstr">
      <vt:lpstr>blank</vt:lpstr>
      <vt:lpstr>think-cell Slide</vt:lpstr>
      <vt:lpstr>PowerPoint 簡報</vt:lpstr>
      <vt:lpstr>Agenda</vt:lpstr>
      <vt:lpstr>商業銀行應用金融科技的突破方向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2013-06-10T02:38:07Z</dcterms:created>
  <dcterms:modified xsi:type="dcterms:W3CDTF">2019-07-02T08:42:18Z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ChinaTrust</vt:lpwstr>
  </property>
  <property fmtid="{D5CDD505-2E9C-101B-9397-08002B2CF9AE}" pid="3" name="Template Name">
    <vt:lpwstr>A4</vt:lpwstr>
  </property>
  <property fmtid="{D5CDD505-2E9C-101B-9397-08002B2CF9AE}" pid="4" name="ContentTypeId">
    <vt:lpwstr>0x01010077FC59CFA4602A49AC3BDAF1F5DD4AD1</vt:lpwstr>
  </property>
  <property fmtid="{D5CDD505-2E9C-101B-9397-08002B2CF9AE}" pid="5" name="Order">
    <vt:r8>157600</vt:r8>
  </property>
</Properties>
</file>